
<file path=[Content_Types].xml><?xml version="1.0" encoding="utf-8"?>
<Types xmlns="http://schemas.openxmlformats.org/package/2006/content-types">
  <Default Extension="jpeg" ContentType="image/jpeg"/>
  <Default Extension="m4v"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49" r:id="rId5"/>
    <p:sldId id="351" r:id="rId6"/>
    <p:sldId id="365" r:id="rId7"/>
    <p:sldId id="366" r:id="rId8"/>
    <p:sldId id="338" r:id="rId9"/>
    <p:sldId id="337" r:id="rId10"/>
    <p:sldId id="383" r:id="rId11"/>
    <p:sldId id="387" r:id="rId12"/>
    <p:sldId id="385" r:id="rId13"/>
    <p:sldId id="373" r:id="rId14"/>
    <p:sldId id="374" r:id="rId15"/>
    <p:sldId id="375" r:id="rId16"/>
    <p:sldId id="376" r:id="rId17"/>
    <p:sldId id="34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E4A86-A416-6A1F-76FB-07D57050A12B}" v="6" dt="2022-08-26T07:10:52.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DCF5F-2CF6-4DD7-8D9B-135470265210}" type="datetimeFigureOut">
              <a:rPr lang="nl-NL" smtClean="0"/>
              <a:t>1-9-2022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40495-901F-4231-8C59-BE67C51C9356}" type="slidenum">
              <a:rPr lang="nl-NL" smtClean="0"/>
              <a:t>‹nr.›</a:t>
            </a:fld>
            <a:endParaRPr lang="nl-NL"/>
          </a:p>
        </p:txBody>
      </p:sp>
    </p:spTree>
    <p:extLst>
      <p:ext uri="{BB962C8B-B14F-4D97-AF65-F5344CB8AC3E}">
        <p14:creationId xmlns:p14="http://schemas.microsoft.com/office/powerpoint/2010/main" val="409032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Leerjaar afhankelijk</a:t>
            </a:r>
          </a:p>
        </p:txBody>
      </p:sp>
      <p:sp>
        <p:nvSpPr>
          <p:cNvPr id="4" name="Slide Number Placeholder 3"/>
          <p:cNvSpPr>
            <a:spLocks noGrp="1"/>
          </p:cNvSpPr>
          <p:nvPr>
            <p:ph type="sldNum" sz="quarter" idx="5"/>
          </p:nvPr>
        </p:nvSpPr>
        <p:spPr/>
        <p:txBody>
          <a:bodyPr/>
          <a:lstStyle/>
          <a:p>
            <a:fld id="{9259EF22-63A0-4140-BC5E-8489F6736A40}" type="slidenum">
              <a:rPr lang="nl-NL" smtClean="0"/>
              <a:t>1</a:t>
            </a:fld>
            <a:endParaRPr lang="nl-NL"/>
          </a:p>
        </p:txBody>
      </p:sp>
    </p:spTree>
    <p:extLst>
      <p:ext uri="{BB962C8B-B14F-4D97-AF65-F5344CB8AC3E}">
        <p14:creationId xmlns:p14="http://schemas.microsoft.com/office/powerpoint/2010/main" val="97054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9EF22-63A0-4140-BC5E-8489F6736A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33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9EF22-63A0-4140-BC5E-8489F6736A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1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9EF22-63A0-4140-BC5E-8489F6736A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97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9EF22-63A0-4140-BC5E-8489F6736A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06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14</a:t>
            </a:fld>
            <a:endParaRPr lang="nl-NL"/>
          </a:p>
        </p:txBody>
      </p:sp>
    </p:spTree>
    <p:extLst>
      <p:ext uri="{BB962C8B-B14F-4D97-AF65-F5344CB8AC3E}">
        <p14:creationId xmlns:p14="http://schemas.microsoft.com/office/powerpoint/2010/main" val="115902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2</a:t>
            </a:fld>
            <a:endParaRPr lang="nl-NL"/>
          </a:p>
        </p:txBody>
      </p:sp>
    </p:spTree>
    <p:extLst>
      <p:ext uri="{BB962C8B-B14F-4D97-AF65-F5344CB8AC3E}">
        <p14:creationId xmlns:p14="http://schemas.microsoft.com/office/powerpoint/2010/main" val="266415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259EF22-63A0-4140-BC5E-8489F6736A40}" type="slidenum">
              <a:rPr lang="nl-NL" smtClean="0"/>
              <a:t>3</a:t>
            </a:fld>
            <a:endParaRPr lang="nl-NL"/>
          </a:p>
        </p:txBody>
      </p:sp>
    </p:spTree>
    <p:extLst>
      <p:ext uri="{BB962C8B-B14F-4D97-AF65-F5344CB8AC3E}">
        <p14:creationId xmlns:p14="http://schemas.microsoft.com/office/powerpoint/2010/main" val="6131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259EF22-63A0-4140-BC5E-8489F6736A40}" type="slidenum">
              <a:rPr lang="nl-NL" smtClean="0"/>
              <a:t>4</a:t>
            </a:fld>
            <a:endParaRPr lang="nl-NL"/>
          </a:p>
        </p:txBody>
      </p:sp>
    </p:spTree>
    <p:extLst>
      <p:ext uri="{BB962C8B-B14F-4D97-AF65-F5344CB8AC3E}">
        <p14:creationId xmlns:p14="http://schemas.microsoft.com/office/powerpoint/2010/main" val="330473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5</a:t>
            </a:fld>
            <a:endParaRPr lang="nl-NL"/>
          </a:p>
        </p:txBody>
      </p:sp>
    </p:spTree>
    <p:extLst>
      <p:ext uri="{BB962C8B-B14F-4D97-AF65-F5344CB8AC3E}">
        <p14:creationId xmlns:p14="http://schemas.microsoft.com/office/powerpoint/2010/main" val="305061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6</a:t>
            </a:fld>
            <a:endParaRPr lang="nl-NL"/>
          </a:p>
        </p:txBody>
      </p:sp>
    </p:spTree>
    <p:extLst>
      <p:ext uri="{BB962C8B-B14F-4D97-AF65-F5344CB8AC3E}">
        <p14:creationId xmlns:p14="http://schemas.microsoft.com/office/powerpoint/2010/main" val="10309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7</a:t>
            </a:fld>
            <a:endParaRPr lang="nl-NL"/>
          </a:p>
        </p:txBody>
      </p:sp>
    </p:spTree>
    <p:extLst>
      <p:ext uri="{BB962C8B-B14F-4D97-AF65-F5344CB8AC3E}">
        <p14:creationId xmlns:p14="http://schemas.microsoft.com/office/powerpoint/2010/main" val="131693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8</a:t>
            </a:fld>
            <a:endParaRPr lang="nl-NL"/>
          </a:p>
        </p:txBody>
      </p:sp>
    </p:spTree>
    <p:extLst>
      <p:ext uri="{BB962C8B-B14F-4D97-AF65-F5344CB8AC3E}">
        <p14:creationId xmlns:p14="http://schemas.microsoft.com/office/powerpoint/2010/main" val="368870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9259EF22-63A0-4140-BC5E-8489F6736A40}" type="slidenum">
              <a:rPr lang="nl-NL" smtClean="0"/>
              <a:t>9</a:t>
            </a:fld>
            <a:endParaRPr lang="nl-NL"/>
          </a:p>
        </p:txBody>
      </p:sp>
    </p:spTree>
    <p:extLst>
      <p:ext uri="{BB962C8B-B14F-4D97-AF65-F5344CB8AC3E}">
        <p14:creationId xmlns:p14="http://schemas.microsoft.com/office/powerpoint/2010/main" val="10309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CC755-AC5B-C0D6-14AA-D4DF3003EE6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2990874-0F91-7BF4-4AC7-3DEF2302C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A140834-C717-2752-9292-1FA07C1A3097}"/>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5" name="Tijdelijke aanduiding voor voettekst 4">
            <a:extLst>
              <a:ext uri="{FF2B5EF4-FFF2-40B4-BE49-F238E27FC236}">
                <a16:creationId xmlns:a16="http://schemas.microsoft.com/office/drawing/2014/main" id="{C7F5E306-4E88-43EC-E6CF-47F983B358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820AC8-507F-FDB5-830E-DA955B751CA4}"/>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20038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B4846-3ECD-851C-FCAC-998F0865F6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F7A93F1-2F97-3832-2351-7BAF5E34657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22F603-C62E-C60A-45D3-82039201D34A}"/>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5" name="Tijdelijke aanduiding voor voettekst 4">
            <a:extLst>
              <a:ext uri="{FF2B5EF4-FFF2-40B4-BE49-F238E27FC236}">
                <a16:creationId xmlns:a16="http://schemas.microsoft.com/office/drawing/2014/main" id="{66C5AD88-7B3B-1389-3DF6-52F909F44A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28C65F-6FA3-7E9D-DD07-1C402A47C496}"/>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279864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4CD21DB-E418-5660-D227-41164F9549C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EBA3954-6650-57B6-B404-F34A2F1AA2E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68E72D-89C8-50D3-3C22-9EB3A242FB8E}"/>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5" name="Tijdelijke aanduiding voor voettekst 4">
            <a:extLst>
              <a:ext uri="{FF2B5EF4-FFF2-40B4-BE49-F238E27FC236}">
                <a16:creationId xmlns:a16="http://schemas.microsoft.com/office/drawing/2014/main" id="{E7B26759-4257-376E-24B2-A3499F92B4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927EB8-D379-C332-B525-327AF517AFA4}"/>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188068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oorpagina">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62CFB19-19D8-F349-855E-6EFEB7EB774B}"/>
              </a:ext>
            </a:extLst>
          </p:cNvPr>
          <p:cNvSpPr/>
          <p:nvPr userDrawn="1"/>
        </p:nvSpPr>
        <p:spPr>
          <a:xfrm>
            <a:off x="1924836" y="459602"/>
            <a:ext cx="9702693" cy="5209661"/>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8" name="object 2">
            <a:extLst>
              <a:ext uri="{FF2B5EF4-FFF2-40B4-BE49-F238E27FC236}">
                <a16:creationId xmlns:a16="http://schemas.microsoft.com/office/drawing/2014/main" id="{F556888C-172E-564E-B10E-F948B6D0C904}"/>
              </a:ext>
            </a:extLst>
          </p:cNvPr>
          <p:cNvSpPr/>
          <p:nvPr userDrawn="1"/>
        </p:nvSpPr>
        <p:spPr>
          <a:xfrm>
            <a:off x="327634" y="5666389"/>
            <a:ext cx="1610219" cy="581333"/>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9" name="object 3">
            <a:extLst>
              <a:ext uri="{FF2B5EF4-FFF2-40B4-BE49-F238E27FC236}">
                <a16:creationId xmlns:a16="http://schemas.microsoft.com/office/drawing/2014/main" id="{BC90273C-D7D1-914A-ADEC-593BB467612C}"/>
              </a:ext>
            </a:extLst>
          </p:cNvPr>
          <p:cNvSpPr/>
          <p:nvPr userDrawn="1"/>
        </p:nvSpPr>
        <p:spPr>
          <a:xfrm>
            <a:off x="417710" y="5737933"/>
            <a:ext cx="861509" cy="432000"/>
          </a:xfrm>
          <a:prstGeom prst="rect">
            <a:avLst/>
          </a:prstGeom>
          <a:blipFill>
            <a:blip r:embed="rId2"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BB6821BC-329B-3A43-84EA-6CD0CEE91E0D}"/>
              </a:ext>
            </a:extLst>
          </p:cNvPr>
          <p:cNvSpPr/>
          <p:nvPr userDrawn="1"/>
        </p:nvSpPr>
        <p:spPr>
          <a:xfrm>
            <a:off x="0" y="459603"/>
            <a:ext cx="1924836" cy="521253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a:p>
        </p:txBody>
      </p:sp>
      <p:sp>
        <p:nvSpPr>
          <p:cNvPr id="11" name="object 7">
            <a:extLst>
              <a:ext uri="{FF2B5EF4-FFF2-40B4-BE49-F238E27FC236}">
                <a16:creationId xmlns:a16="http://schemas.microsoft.com/office/drawing/2014/main" id="{7B903AEE-F747-B041-9767-62213A70CA76}"/>
              </a:ext>
            </a:extLst>
          </p:cNvPr>
          <p:cNvSpPr/>
          <p:nvPr userDrawn="1"/>
        </p:nvSpPr>
        <p:spPr>
          <a:xfrm>
            <a:off x="318956" y="4056170"/>
            <a:ext cx="1610219" cy="1610219"/>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
        <p:nvSpPr>
          <p:cNvPr id="12" name="object 9">
            <a:extLst>
              <a:ext uri="{FF2B5EF4-FFF2-40B4-BE49-F238E27FC236}">
                <a16:creationId xmlns:a16="http://schemas.microsoft.com/office/drawing/2014/main" id="{84FD9A8D-7D1E-994E-ADA0-2BB1BFC03B02}"/>
              </a:ext>
            </a:extLst>
          </p:cNvPr>
          <p:cNvSpPr/>
          <p:nvPr userDrawn="1"/>
        </p:nvSpPr>
        <p:spPr>
          <a:xfrm>
            <a:off x="327634" y="4056170"/>
            <a:ext cx="1610219" cy="1610219"/>
          </a:xfrm>
          <a:custGeom>
            <a:avLst/>
            <a:gdLst/>
            <a:ahLst/>
            <a:cxnLst/>
            <a:rect l="l" t="t" r="r" b="b"/>
            <a:pathLst>
              <a:path w="2124075" h="2124075">
                <a:moveTo>
                  <a:pt x="2123998" y="0"/>
                </a:moveTo>
                <a:lnTo>
                  <a:pt x="0" y="0"/>
                </a:lnTo>
                <a:lnTo>
                  <a:pt x="0" y="2123998"/>
                </a:lnTo>
                <a:lnTo>
                  <a:pt x="2123998" y="0"/>
                </a:lnTo>
                <a:close/>
              </a:path>
            </a:pathLst>
          </a:custGeom>
          <a:solidFill>
            <a:srgbClr val="482683"/>
          </a:solidFill>
        </p:spPr>
        <p:txBody>
          <a:bodyPr wrap="square" lIns="0" tIns="0" rIns="0" bIns="0" rtlCol="0"/>
          <a:lstStyle/>
          <a:p>
            <a:endParaRPr/>
          </a:p>
        </p:txBody>
      </p:sp>
      <p:sp>
        <p:nvSpPr>
          <p:cNvPr id="13" name="object 6">
            <a:extLst>
              <a:ext uri="{FF2B5EF4-FFF2-40B4-BE49-F238E27FC236}">
                <a16:creationId xmlns:a16="http://schemas.microsoft.com/office/drawing/2014/main" id="{A4B17923-8B15-0C4F-A96F-630B36D72B68}"/>
              </a:ext>
            </a:extLst>
          </p:cNvPr>
          <p:cNvSpPr/>
          <p:nvPr userDrawn="1"/>
        </p:nvSpPr>
        <p:spPr>
          <a:xfrm>
            <a:off x="9462408" y="438997"/>
            <a:ext cx="2179409" cy="2179409"/>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14" name="Tijdelijke aanduiding voor tekst 17">
            <a:extLst>
              <a:ext uri="{FF2B5EF4-FFF2-40B4-BE49-F238E27FC236}">
                <a16:creationId xmlns:a16="http://schemas.microsoft.com/office/drawing/2014/main" id="{B6F76C61-40D1-C04B-A81D-4CB21CDC7815}"/>
              </a:ext>
            </a:extLst>
          </p:cNvPr>
          <p:cNvSpPr>
            <a:spLocks noGrp="1"/>
          </p:cNvSpPr>
          <p:nvPr>
            <p:ph type="body" sz="quarter" idx="10" hasCustomPrompt="1"/>
          </p:nvPr>
        </p:nvSpPr>
        <p:spPr>
          <a:xfrm>
            <a:off x="8328991" y="5934278"/>
            <a:ext cx="3284683" cy="406883"/>
          </a:xfrm>
        </p:spPr>
        <p:txBody>
          <a:bodyPr>
            <a:noAutofit/>
          </a:bodyPr>
          <a:lstStyle>
            <a:lvl1pPr marL="0" indent="0" algn="r">
              <a:buNone/>
              <a:defRPr sz="1400">
                <a:solidFill>
                  <a:schemeClr val="tx1"/>
                </a:solidFill>
              </a:defRPr>
            </a:lvl1pPr>
          </a:lstStyle>
          <a:p>
            <a:pPr lvl="0"/>
            <a:r>
              <a:rPr lang="nl-NL"/>
              <a:t>Naam en datum</a:t>
            </a:r>
          </a:p>
        </p:txBody>
      </p:sp>
      <p:sp>
        <p:nvSpPr>
          <p:cNvPr id="3" name="Tijdelijke aanduiding voor tekst 2">
            <a:extLst>
              <a:ext uri="{FF2B5EF4-FFF2-40B4-BE49-F238E27FC236}">
                <a16:creationId xmlns:a16="http://schemas.microsoft.com/office/drawing/2014/main" id="{F049945A-DC63-224E-935D-C21D90149AC1}"/>
              </a:ext>
            </a:extLst>
          </p:cNvPr>
          <p:cNvSpPr>
            <a:spLocks noGrp="1"/>
          </p:cNvSpPr>
          <p:nvPr>
            <p:ph type="body" sz="quarter" idx="11" hasCustomPrompt="1"/>
          </p:nvPr>
        </p:nvSpPr>
        <p:spPr>
          <a:xfrm>
            <a:off x="2490108" y="2160587"/>
            <a:ext cx="6972300" cy="1268413"/>
          </a:xfrm>
        </p:spPr>
        <p:txBody>
          <a:bodyPr>
            <a:normAutofit/>
          </a:bodyPr>
          <a:lstStyle>
            <a:lvl1pPr marL="0" indent="0">
              <a:buNone/>
              <a:defRPr sz="2800">
                <a:solidFill>
                  <a:schemeClr val="bg1"/>
                </a:solidFill>
              </a:defRPr>
            </a:lvl1pPr>
          </a:lstStyle>
          <a:p>
            <a:pPr lvl="0"/>
            <a:r>
              <a:rPr lang="nl-NL"/>
              <a:t>Klik om een ondertitel in te voegen</a:t>
            </a:r>
          </a:p>
        </p:txBody>
      </p:sp>
      <p:sp>
        <p:nvSpPr>
          <p:cNvPr id="17" name="Tijdelijke aanduiding voor titel 1">
            <a:extLst>
              <a:ext uri="{FF2B5EF4-FFF2-40B4-BE49-F238E27FC236}">
                <a16:creationId xmlns:a16="http://schemas.microsoft.com/office/drawing/2014/main" id="{2A6028C4-EAB7-BE43-8823-29C889B50697}"/>
              </a:ext>
            </a:extLst>
          </p:cNvPr>
          <p:cNvSpPr>
            <a:spLocks noGrp="1"/>
          </p:cNvSpPr>
          <p:nvPr>
            <p:ph type="title" hasCustomPrompt="1"/>
          </p:nvPr>
        </p:nvSpPr>
        <p:spPr>
          <a:xfrm>
            <a:off x="2475820" y="735104"/>
            <a:ext cx="6972300" cy="1268413"/>
          </a:xfrm>
          <a:prstGeom prst="rect">
            <a:avLst/>
          </a:prstGeom>
        </p:spPr>
        <p:txBody>
          <a:bodyPr vert="horz" lIns="91440" tIns="45720" rIns="91440" bIns="45720" rtlCol="0" anchor="ctr">
            <a:normAutofit/>
          </a:bodyPr>
          <a:lstStyle>
            <a:lvl1pPr>
              <a:defRPr sz="4000" b="1"/>
            </a:lvl1pPr>
          </a:lstStyle>
          <a:p>
            <a:r>
              <a:rPr lang="nl-NL"/>
              <a:t>Klik om een </a:t>
            </a:r>
            <a:br>
              <a:rPr lang="nl-NL"/>
            </a:br>
            <a:r>
              <a:rPr lang="nl-NL"/>
              <a:t>titel in te voegen</a:t>
            </a:r>
          </a:p>
        </p:txBody>
      </p:sp>
    </p:spTree>
    <p:extLst>
      <p:ext uri="{BB962C8B-B14F-4D97-AF65-F5344CB8AC3E}">
        <p14:creationId xmlns:p14="http://schemas.microsoft.com/office/powerpoint/2010/main" val="112927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76B82A"/>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A29E"/>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A29E"/>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7"/>
            <a:ext cx="5658040" cy="275644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om een tekst te schijven</a:t>
            </a: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a:t>Klik om een titel in te voegen</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75067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tussenpagina (zeegro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344975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 (zeegroe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4" name="Tijdelijke aanduiding voor tekst 3">
            <a:extLst>
              <a:ext uri="{FF2B5EF4-FFF2-40B4-BE49-F238E27FC236}">
                <a16:creationId xmlns:a16="http://schemas.microsoft.com/office/drawing/2014/main" id="{83A42C7D-573A-6B48-B427-5C5CA4BA67D9}"/>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
        <p:nvSpPr>
          <p:cNvPr id="13" name="Tijdelijke aanduiding voor tekst 3">
            <a:extLst>
              <a:ext uri="{FF2B5EF4-FFF2-40B4-BE49-F238E27FC236}">
                <a16:creationId xmlns:a16="http://schemas.microsoft.com/office/drawing/2014/main" id="{F0D72D3C-5890-664E-A8D7-59CBCA229FD8}"/>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130236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JINC driehoek">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8559972" cy="584775"/>
          </a:xfrm>
          <a:prstGeom prst="rect">
            <a:avLst/>
          </a:prstGeom>
        </p:spPr>
        <p:txBody>
          <a:bodyPr wrap="none">
            <a:spAutoFit/>
          </a:bodyPr>
          <a:lstStyle/>
          <a:p>
            <a:r>
              <a:rPr lang="nl-NL" sz="3200" b="1">
                <a:solidFill>
                  <a:schemeClr val="bg1"/>
                </a:solidFill>
              </a:rPr>
              <a:t>Wie zijn onderdeel van het WWJW project?</a:t>
            </a:r>
          </a:p>
        </p:txBody>
      </p:sp>
      <p:pic>
        <p:nvPicPr>
          <p:cNvPr id="3074" name="Picture 2">
            <a:extLst>
              <a:ext uri="{FF2B5EF4-FFF2-40B4-BE49-F238E27FC236}">
                <a16:creationId xmlns:a16="http://schemas.microsoft.com/office/drawing/2014/main" id="{9EF46BC8-CB2A-2748-970B-C79D7B011C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50241" y="1962910"/>
            <a:ext cx="1872718" cy="1171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6FDB442C-B010-9647-8CD8-CC167635DF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1768" y="1890281"/>
            <a:ext cx="1950603" cy="12212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F737800-80FF-B64A-9C4D-A7330F1C7A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0829" y="1891592"/>
            <a:ext cx="1950603" cy="122031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FA36816-43CB-F94F-B21C-D36649799C5C}"/>
              </a:ext>
            </a:extLst>
          </p:cNvPr>
          <p:cNvSpPr txBox="1"/>
          <p:nvPr userDrawn="1"/>
        </p:nvSpPr>
        <p:spPr>
          <a:xfrm>
            <a:off x="281899" y="1545707"/>
            <a:ext cx="2958353" cy="400110"/>
          </a:xfrm>
          <a:prstGeom prst="rect">
            <a:avLst/>
          </a:prstGeom>
          <a:noFill/>
        </p:spPr>
        <p:txBody>
          <a:bodyPr wrap="square" rtlCol="0">
            <a:spAutoFit/>
          </a:bodyPr>
          <a:lstStyle/>
          <a:p>
            <a:pPr algn="ctr"/>
            <a:r>
              <a:rPr lang="nl-NL" sz="2000" b="1"/>
              <a:t>School</a:t>
            </a:r>
            <a:endParaRPr lang="nl-NL" sz="1800" b="1"/>
          </a:p>
        </p:txBody>
      </p:sp>
      <p:sp>
        <p:nvSpPr>
          <p:cNvPr id="44" name="Tekstvak 43">
            <a:extLst>
              <a:ext uri="{FF2B5EF4-FFF2-40B4-BE49-F238E27FC236}">
                <a16:creationId xmlns:a16="http://schemas.microsoft.com/office/drawing/2014/main" id="{AD66F618-B8F0-044A-AE97-E419C867B75E}"/>
              </a:ext>
            </a:extLst>
          </p:cNvPr>
          <p:cNvSpPr txBox="1"/>
          <p:nvPr userDrawn="1"/>
        </p:nvSpPr>
        <p:spPr>
          <a:xfrm>
            <a:off x="4616823" y="1545707"/>
            <a:ext cx="2958353" cy="400110"/>
          </a:xfrm>
          <a:prstGeom prst="rect">
            <a:avLst/>
          </a:prstGeom>
          <a:noFill/>
        </p:spPr>
        <p:txBody>
          <a:bodyPr wrap="square" rtlCol="0">
            <a:spAutoFit/>
          </a:bodyPr>
          <a:lstStyle/>
          <a:p>
            <a:pPr algn="ctr"/>
            <a:r>
              <a:rPr lang="nl-NL" sz="2000" b="1"/>
              <a:t>Extern</a:t>
            </a:r>
            <a:endParaRPr lang="nl-NL" sz="1800" b="1"/>
          </a:p>
        </p:txBody>
      </p:sp>
      <p:sp>
        <p:nvSpPr>
          <p:cNvPr id="46" name="Tekstvak 45">
            <a:extLst>
              <a:ext uri="{FF2B5EF4-FFF2-40B4-BE49-F238E27FC236}">
                <a16:creationId xmlns:a16="http://schemas.microsoft.com/office/drawing/2014/main" id="{E8C97FF6-6364-6A4E-AA4A-30A009A8D92B}"/>
              </a:ext>
            </a:extLst>
          </p:cNvPr>
          <p:cNvSpPr txBox="1"/>
          <p:nvPr userDrawn="1"/>
        </p:nvSpPr>
        <p:spPr>
          <a:xfrm>
            <a:off x="8527892" y="1545707"/>
            <a:ext cx="2958353" cy="400110"/>
          </a:xfrm>
          <a:prstGeom prst="rect">
            <a:avLst/>
          </a:prstGeom>
          <a:noFill/>
        </p:spPr>
        <p:txBody>
          <a:bodyPr wrap="square" rtlCol="0">
            <a:spAutoFit/>
          </a:bodyPr>
          <a:lstStyle/>
          <a:p>
            <a:pPr algn="ctr"/>
            <a:r>
              <a:rPr lang="nl-NL" sz="2000" b="1"/>
              <a:t>JINC</a:t>
            </a:r>
            <a:endParaRPr lang="nl-NL" sz="1800" b="1"/>
          </a:p>
        </p:txBody>
      </p:sp>
    </p:spTree>
    <p:extLst>
      <p:ext uri="{BB962C8B-B14F-4D97-AF65-F5344CB8AC3E}">
        <p14:creationId xmlns:p14="http://schemas.microsoft.com/office/powerpoint/2010/main" val="229298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C1585-7A83-3860-B42E-3DAC7AD8A2B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16209B-D3C8-6AB8-F51A-2E97BC60B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C46149-84E7-B0C8-6583-BAB69DAD244B}"/>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5" name="Tijdelijke aanduiding voor voettekst 4">
            <a:extLst>
              <a:ext uri="{FF2B5EF4-FFF2-40B4-BE49-F238E27FC236}">
                <a16:creationId xmlns:a16="http://schemas.microsoft.com/office/drawing/2014/main" id="{D57E737A-7064-0DAF-8F1D-C2DBAC240C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C0D3DC5-AB93-2E50-26F6-3A9E1D0684C4}"/>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110610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7051-CB26-2732-5B5B-59366F922E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C056967-30BD-BB8A-6C4D-8632A3A53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56CA883-A1BF-F070-C7BE-D649C61E489E}"/>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5" name="Tijdelijke aanduiding voor voettekst 4">
            <a:extLst>
              <a:ext uri="{FF2B5EF4-FFF2-40B4-BE49-F238E27FC236}">
                <a16:creationId xmlns:a16="http://schemas.microsoft.com/office/drawing/2014/main" id="{EBEC197F-1712-720C-3DF0-A50037CD71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640C42-AF5A-B2AE-5CFC-127AD8D41459}"/>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424090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A229A-B87D-FD71-9845-00CBDBD40D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1570FC-8A68-04FC-AB8F-6B34EC236EF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4A9FC-E516-45C6-3C9C-789E2717DC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8D2D4D3-233E-1C7F-693B-8A838EFD234A}"/>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6" name="Tijdelijke aanduiding voor voettekst 5">
            <a:extLst>
              <a:ext uri="{FF2B5EF4-FFF2-40B4-BE49-F238E27FC236}">
                <a16:creationId xmlns:a16="http://schemas.microsoft.com/office/drawing/2014/main" id="{8A718250-44D4-A699-331D-2D13711153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C5397A-B886-713B-8D8F-941D0C992EB6}"/>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371039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22DAD-6D23-B125-C389-7B16C759EFB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43A62D9-4262-0A9E-C998-6A535432C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442A4ED-68F8-DFEB-D6F1-F555F87D04F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8D38E4-A826-13D0-BC3B-2A550B1618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144714B-D3C4-362D-FA84-8392562DEE4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D6A41C0-F882-E986-6B1A-98A7B9A4FE1B}"/>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8" name="Tijdelijke aanduiding voor voettekst 7">
            <a:extLst>
              <a:ext uri="{FF2B5EF4-FFF2-40B4-BE49-F238E27FC236}">
                <a16:creationId xmlns:a16="http://schemas.microsoft.com/office/drawing/2014/main" id="{1995A925-BDE0-957A-02B5-70A53C3E924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AD6BB59-0C21-EBEA-0E96-FB7EF6C7C49C}"/>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420235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FB253-329C-FD33-AE22-076AFB2F39D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2DAAEF0-F410-BFD8-6E36-4A3C0F820E89}"/>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4" name="Tijdelijke aanduiding voor voettekst 3">
            <a:extLst>
              <a:ext uri="{FF2B5EF4-FFF2-40B4-BE49-F238E27FC236}">
                <a16:creationId xmlns:a16="http://schemas.microsoft.com/office/drawing/2014/main" id="{F1FA372C-D15D-2B84-4F45-AC466A140F4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B4ADD7-27AF-B1E8-A051-AC068E81F051}"/>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150897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E178B9F-49D4-9466-49BA-2BC5E922E899}"/>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3" name="Tijdelijke aanduiding voor voettekst 2">
            <a:extLst>
              <a:ext uri="{FF2B5EF4-FFF2-40B4-BE49-F238E27FC236}">
                <a16:creationId xmlns:a16="http://schemas.microsoft.com/office/drawing/2014/main" id="{5B86A77F-7877-7E0F-6130-6A895FDDCB9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8FEE92C-5444-DE86-36C8-E43BC52AF126}"/>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206101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B45B6-17DE-27A6-94F6-E1A0C23FB5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BDEA83-4475-E84E-EB2B-DDBC01066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AE49E2-D510-1F18-E90A-28F7E4197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1F5DF0-708E-DF38-F8D6-9532424D9186}"/>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6" name="Tijdelijke aanduiding voor voettekst 5">
            <a:extLst>
              <a:ext uri="{FF2B5EF4-FFF2-40B4-BE49-F238E27FC236}">
                <a16:creationId xmlns:a16="http://schemas.microsoft.com/office/drawing/2014/main" id="{2FC0E91A-EAA0-C5B6-801B-275C90FE33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D8E247-6AFC-109F-6ACF-39AC66F0E0D4}"/>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56984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7945C-CD77-4856-0E90-3328D4E060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EBC5B8-9E8D-9CB1-35FE-381B4E238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B751E0E-9482-4E79-FFFD-B985E4DCE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1C9AF0-4D41-7BDE-DB6B-3D1843130351}"/>
              </a:ext>
            </a:extLst>
          </p:cNvPr>
          <p:cNvSpPr>
            <a:spLocks noGrp="1"/>
          </p:cNvSpPr>
          <p:nvPr>
            <p:ph type="dt" sz="half" idx="10"/>
          </p:nvPr>
        </p:nvSpPr>
        <p:spPr/>
        <p:txBody>
          <a:bodyPr/>
          <a:lstStyle/>
          <a:p>
            <a:fld id="{8767C2B1-222C-46EF-87A1-8432E93940E2}" type="datetimeFigureOut">
              <a:rPr lang="nl-NL" smtClean="0"/>
              <a:t>1-9-2022</a:t>
            </a:fld>
            <a:endParaRPr lang="nl-NL"/>
          </a:p>
        </p:txBody>
      </p:sp>
      <p:sp>
        <p:nvSpPr>
          <p:cNvPr id="6" name="Tijdelijke aanduiding voor voettekst 5">
            <a:extLst>
              <a:ext uri="{FF2B5EF4-FFF2-40B4-BE49-F238E27FC236}">
                <a16:creationId xmlns:a16="http://schemas.microsoft.com/office/drawing/2014/main" id="{80E45108-F73E-C653-2517-1F966E1E67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1F8DD3-C030-5D6D-AB0A-7D87709877A3}"/>
              </a:ext>
            </a:extLst>
          </p:cNvPr>
          <p:cNvSpPr>
            <a:spLocks noGrp="1"/>
          </p:cNvSpPr>
          <p:nvPr>
            <p:ph type="sldNum" sz="quarter" idx="12"/>
          </p:nvPr>
        </p:nvSpPr>
        <p:spPr/>
        <p:txBody>
          <a:bodyPr/>
          <a:lstStyle/>
          <a:p>
            <a:fld id="{A2256E2C-E9A3-49A7-9F0F-EC570AEE61BB}" type="slidenum">
              <a:rPr lang="nl-NL" smtClean="0"/>
              <a:t>‹nr.›</a:t>
            </a:fld>
            <a:endParaRPr lang="nl-NL"/>
          </a:p>
        </p:txBody>
      </p:sp>
    </p:spTree>
    <p:extLst>
      <p:ext uri="{BB962C8B-B14F-4D97-AF65-F5344CB8AC3E}">
        <p14:creationId xmlns:p14="http://schemas.microsoft.com/office/powerpoint/2010/main" val="27939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AC5E9A-C89A-BCEB-3593-C85E3CA19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0E38CB-95E8-C2FC-B0B0-E906CAF3C8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D3CD43-41C1-E2A6-87C7-510AE5075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7C2B1-222C-46EF-87A1-8432E93940E2}" type="datetimeFigureOut">
              <a:rPr lang="nl-NL" smtClean="0"/>
              <a:t>1-9-2022</a:t>
            </a:fld>
            <a:endParaRPr lang="nl-NL"/>
          </a:p>
        </p:txBody>
      </p:sp>
      <p:sp>
        <p:nvSpPr>
          <p:cNvPr id="5" name="Tijdelijke aanduiding voor voettekst 4">
            <a:extLst>
              <a:ext uri="{FF2B5EF4-FFF2-40B4-BE49-F238E27FC236}">
                <a16:creationId xmlns:a16="http://schemas.microsoft.com/office/drawing/2014/main" id="{157AA9D9-492E-A6F2-6B3D-721863874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BCD1182-F597-EA99-3333-9EFFCB170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56E2C-E9A3-49A7-9F0F-EC570AEE61BB}" type="slidenum">
              <a:rPr lang="nl-NL" smtClean="0"/>
              <a:t>‹nr.›</a:t>
            </a:fld>
            <a:endParaRPr lang="nl-NL"/>
          </a:p>
        </p:txBody>
      </p:sp>
    </p:spTree>
    <p:extLst>
      <p:ext uri="{BB962C8B-B14F-4D97-AF65-F5344CB8AC3E}">
        <p14:creationId xmlns:p14="http://schemas.microsoft.com/office/powerpoint/2010/main" val="334006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98388C-14AB-4EF9-9938-06A36C76B516}"/>
              </a:ext>
            </a:extLst>
          </p:cNvPr>
          <p:cNvSpPr>
            <a:spLocks noGrp="1"/>
          </p:cNvSpPr>
          <p:nvPr>
            <p:ph type="body" sz="quarter" idx="10"/>
          </p:nvPr>
        </p:nvSpPr>
        <p:spPr/>
        <p:txBody>
          <a:bodyPr/>
          <a:lstStyle/>
          <a:p>
            <a:endParaRPr lang="nl-NL"/>
          </a:p>
        </p:txBody>
      </p:sp>
      <p:sp>
        <p:nvSpPr>
          <p:cNvPr id="4" name="Text Placeholder 3">
            <a:extLst>
              <a:ext uri="{FF2B5EF4-FFF2-40B4-BE49-F238E27FC236}">
                <a16:creationId xmlns:a16="http://schemas.microsoft.com/office/drawing/2014/main" id="{CCDFD798-4684-42DA-B46C-B48A4DD08C7D}"/>
              </a:ext>
            </a:extLst>
          </p:cNvPr>
          <p:cNvSpPr>
            <a:spLocks noGrp="1"/>
          </p:cNvSpPr>
          <p:nvPr>
            <p:ph type="body" sz="quarter" idx="11"/>
          </p:nvPr>
        </p:nvSpPr>
        <p:spPr/>
        <p:txBody>
          <a:bodyPr/>
          <a:lstStyle/>
          <a:p>
            <a:r>
              <a:rPr lang="nl-NL" dirty="0"/>
              <a:t>“Naam school”</a:t>
            </a:r>
          </a:p>
        </p:txBody>
      </p:sp>
      <p:sp>
        <p:nvSpPr>
          <p:cNvPr id="2" name="Title 1">
            <a:extLst>
              <a:ext uri="{FF2B5EF4-FFF2-40B4-BE49-F238E27FC236}">
                <a16:creationId xmlns:a16="http://schemas.microsoft.com/office/drawing/2014/main" id="{9651D11B-0CA9-40AF-9A56-88304CA2E265}"/>
              </a:ext>
            </a:extLst>
          </p:cNvPr>
          <p:cNvSpPr>
            <a:spLocks noGrp="1"/>
          </p:cNvSpPr>
          <p:nvPr>
            <p:ph type="title"/>
          </p:nvPr>
        </p:nvSpPr>
        <p:spPr/>
        <p:txBody>
          <a:bodyPr/>
          <a:lstStyle/>
          <a:p>
            <a:r>
              <a:rPr lang="nl-NL"/>
              <a:t>Kick-off Weten Wat Je Wil</a:t>
            </a:r>
          </a:p>
        </p:txBody>
      </p:sp>
    </p:spTree>
    <p:extLst>
      <p:ext uri="{BB962C8B-B14F-4D97-AF65-F5344CB8AC3E}">
        <p14:creationId xmlns:p14="http://schemas.microsoft.com/office/powerpoint/2010/main" val="8027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9BA6-7267-497B-A858-8AC6A825B50F}"/>
              </a:ext>
            </a:extLst>
          </p:cNvPr>
          <p:cNvSpPr>
            <a:spLocks noGrp="1"/>
          </p:cNvSpPr>
          <p:nvPr>
            <p:ph type="ctrTitle"/>
          </p:nvPr>
        </p:nvSpPr>
        <p:spPr>
          <a:xfrm>
            <a:off x="687584" y="763411"/>
            <a:ext cx="8914072" cy="522912"/>
          </a:xfrm>
        </p:spPr>
        <p:txBody>
          <a:bodyPr>
            <a:normAutofit fontScale="90000"/>
          </a:bodyPr>
          <a:lstStyle/>
          <a:p>
            <a:r>
              <a:rPr lang="nl-NL" dirty="0"/>
              <a:t>Jaaroverzicht van activiteiten – Leerjaar 1</a:t>
            </a:r>
          </a:p>
        </p:txBody>
      </p:sp>
      <p:graphicFrame>
        <p:nvGraphicFramePr>
          <p:cNvPr id="6" name="Table 5">
            <a:extLst>
              <a:ext uri="{FF2B5EF4-FFF2-40B4-BE49-F238E27FC236}">
                <a16:creationId xmlns:a16="http://schemas.microsoft.com/office/drawing/2014/main" id="{564D560F-D1FA-41CA-92AC-3504C9D3AC17}"/>
              </a:ext>
            </a:extLst>
          </p:cNvPr>
          <p:cNvGraphicFramePr>
            <a:graphicFrameLocks noGrp="1" noChangeAspect="1"/>
          </p:cNvGraphicFramePr>
          <p:nvPr/>
        </p:nvGraphicFramePr>
        <p:xfrm>
          <a:off x="161539" y="1592785"/>
          <a:ext cx="11439334" cy="4136400"/>
        </p:xfrm>
        <a:graphic>
          <a:graphicData uri="http://schemas.openxmlformats.org/drawingml/2006/table">
            <a:tbl>
              <a:tblPr firstRow="1" bandRow="1">
                <a:tableStyleId>{5C22544A-7EE6-4342-B048-85BDC9FD1C3A}</a:tableStyleId>
              </a:tblPr>
              <a:tblGrid>
                <a:gridCol w="2063614">
                  <a:extLst>
                    <a:ext uri="{9D8B030D-6E8A-4147-A177-3AD203B41FA5}">
                      <a16:colId xmlns:a16="http://schemas.microsoft.com/office/drawing/2014/main" val="3205231945"/>
                    </a:ext>
                  </a:extLst>
                </a:gridCol>
                <a:gridCol w="2804250">
                  <a:extLst>
                    <a:ext uri="{9D8B030D-6E8A-4147-A177-3AD203B41FA5}">
                      <a16:colId xmlns:a16="http://schemas.microsoft.com/office/drawing/2014/main" val="252978399"/>
                    </a:ext>
                  </a:extLst>
                </a:gridCol>
                <a:gridCol w="2465624">
                  <a:extLst>
                    <a:ext uri="{9D8B030D-6E8A-4147-A177-3AD203B41FA5}">
                      <a16:colId xmlns:a16="http://schemas.microsoft.com/office/drawing/2014/main" val="4064598624"/>
                    </a:ext>
                  </a:extLst>
                </a:gridCol>
                <a:gridCol w="2613773">
                  <a:extLst>
                    <a:ext uri="{9D8B030D-6E8A-4147-A177-3AD203B41FA5}">
                      <a16:colId xmlns:a16="http://schemas.microsoft.com/office/drawing/2014/main" val="4185430959"/>
                    </a:ext>
                  </a:extLst>
                </a:gridCol>
                <a:gridCol w="1492073">
                  <a:extLst>
                    <a:ext uri="{9D8B030D-6E8A-4147-A177-3AD203B41FA5}">
                      <a16:colId xmlns:a16="http://schemas.microsoft.com/office/drawing/2014/main" val="3748283963"/>
                    </a:ext>
                  </a:extLst>
                </a:gridCol>
              </a:tblGrid>
              <a:tr h="162667">
                <a:tc>
                  <a:txBody>
                    <a:bodyPr/>
                    <a:lstStyle/>
                    <a:p>
                      <a:r>
                        <a:rPr lang="nl-NL" sz="1000" dirty="0"/>
                        <a:t>Activiteit</a:t>
                      </a:r>
                    </a:p>
                  </a:txBody>
                  <a:tcPr marL="72000" marR="72000" marT="36000" marB="36000"/>
                </a:tc>
                <a:tc>
                  <a:txBody>
                    <a:bodyPr/>
                    <a:lstStyle/>
                    <a:p>
                      <a:r>
                        <a:rPr lang="nl-NL" sz="1000" dirty="0"/>
                        <a:t>Wie</a:t>
                      </a:r>
                    </a:p>
                  </a:txBody>
                  <a:tcPr marL="72000" marR="72000" marT="36000" marB="36000"/>
                </a:tc>
                <a:tc>
                  <a:txBody>
                    <a:bodyPr/>
                    <a:lstStyle/>
                    <a:p>
                      <a:r>
                        <a:rPr lang="nl-NL" sz="1000"/>
                        <a:t>Toelichting</a:t>
                      </a:r>
                    </a:p>
                  </a:txBody>
                  <a:tcPr marL="72000" marR="72000" marT="36000" marB="36000"/>
                </a:tc>
                <a:tc>
                  <a:txBody>
                    <a:bodyPr/>
                    <a:lstStyle/>
                    <a:p>
                      <a:r>
                        <a:rPr lang="nl-NL" sz="1000"/>
                        <a:t>Wanneer</a:t>
                      </a:r>
                    </a:p>
                  </a:txBody>
                  <a:tcPr marL="72000" marR="72000" marT="36000" marB="36000"/>
                </a:tc>
                <a:tc>
                  <a:txBody>
                    <a:bodyPr/>
                    <a:lstStyle/>
                    <a:p>
                      <a:r>
                        <a:rPr lang="nl-NL" sz="1000"/>
                        <a:t>Tijdsinvestering</a:t>
                      </a:r>
                    </a:p>
                  </a:txBody>
                  <a:tcPr marL="72000" marR="72000" marT="36000" marB="36000"/>
                </a:tc>
                <a:extLst>
                  <a:ext uri="{0D108BD9-81ED-4DB2-BD59-A6C34878D82A}">
                    <a16:rowId xmlns:a16="http://schemas.microsoft.com/office/drawing/2014/main" val="466317280"/>
                  </a:ext>
                </a:extLst>
              </a:tr>
              <a:tr h="273141">
                <a:tc>
                  <a:txBody>
                    <a:bodyPr/>
                    <a:lstStyle/>
                    <a:p>
                      <a:r>
                        <a:rPr lang="nl-NL" sz="1000" dirty="0"/>
                        <a:t>Kick-off docentteam &amp; mentoren / LOB docenten</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Docententeam, mentoren / LOB docenten &amp; JINC met directeur &amp; decaan</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Introductie WWJW en creëren van draagvlak binnen de school</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solidFill>
                            <a:schemeClr val="tx1"/>
                          </a:solidFill>
                        </a:rPr>
                        <a:t>Start schooljaar (binnen 3 weken)</a:t>
                      </a:r>
                    </a:p>
                  </a:txBody>
                  <a:tcPr marL="72000" marR="72000" marT="36000" marB="36000"/>
                </a:tc>
                <a:tc>
                  <a:txBody>
                    <a:bodyPr/>
                    <a:lstStyle/>
                    <a:p>
                      <a:r>
                        <a:rPr lang="nl-NL" sz="1000" dirty="0"/>
                        <a:t>Voorbereiding: 30 min.</a:t>
                      </a:r>
                    </a:p>
                    <a:p>
                      <a:r>
                        <a:rPr lang="nl-NL" sz="1000" dirty="0"/>
                        <a:t>Uitvoering: 30 min.</a:t>
                      </a:r>
                    </a:p>
                  </a:txBody>
                  <a:tcPr marL="72000" marR="72000" marT="36000" marB="36000"/>
                </a:tc>
                <a:extLst>
                  <a:ext uri="{0D108BD9-81ED-4DB2-BD59-A6C34878D82A}">
                    <a16:rowId xmlns:a16="http://schemas.microsoft.com/office/drawing/2014/main" val="3202269650"/>
                  </a:ext>
                </a:extLst>
              </a:tr>
              <a:tr h="162667">
                <a:tc>
                  <a:txBody>
                    <a:bodyPr/>
                    <a:lstStyle/>
                    <a:p>
                      <a:r>
                        <a:rPr lang="nl-NL" sz="1000" dirty="0"/>
                        <a:t>Mentorles 1</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a:t>Mentoren/LOB Docenten en leerling</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a:t>Voorbereiden coaching met de mindmap</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Laatste week januari</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a:t>Uitvoering: Lesuur</a:t>
                      </a:r>
                    </a:p>
                  </a:txBody>
                  <a:tcPr marL="72000" marR="72000" marT="36000" marB="360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4350364"/>
                  </a:ext>
                </a:extLst>
              </a:tr>
              <a:tr h="273141">
                <a:tc>
                  <a:txBody>
                    <a:bodyPr/>
                    <a:lstStyle/>
                    <a:p>
                      <a:r>
                        <a:rPr lang="nl-NL" sz="1000" dirty="0"/>
                        <a:t>Coachtraining</a:t>
                      </a: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Coaches, Decaan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endParaRPr lang="nl-NL" sz="1000" dirty="0"/>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en 2</a:t>
                      </a:r>
                      <a:r>
                        <a:rPr lang="nl-NL" sz="1000" baseline="30000" dirty="0">
                          <a:solidFill>
                            <a:schemeClr val="tx1"/>
                          </a:solidFill>
                        </a:rPr>
                        <a:t>e</a:t>
                      </a:r>
                      <a:r>
                        <a:rPr lang="nl-NL" sz="1000" dirty="0">
                          <a:solidFill>
                            <a:schemeClr val="tx1"/>
                          </a:solidFill>
                        </a:rPr>
                        <a:t> week februari</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en-US" sz="1000" dirty="0" err="1"/>
                        <a:t>Voorbereiding</a:t>
                      </a:r>
                      <a:r>
                        <a:rPr lang="en-US" sz="1000" dirty="0"/>
                        <a:t>: 1 </a:t>
                      </a:r>
                      <a:r>
                        <a:rPr lang="en-US" sz="1000" dirty="0" err="1"/>
                        <a:t>uur</a:t>
                      </a:r>
                      <a:endParaRPr lang="en-US" sz="1000" dirty="0"/>
                    </a:p>
                    <a:p>
                      <a:r>
                        <a:rPr lang="en-US" sz="1000" dirty="0" err="1"/>
                        <a:t>Aanwezig</a:t>
                      </a:r>
                      <a:r>
                        <a:rPr lang="en-US" sz="1000" dirty="0"/>
                        <a:t>: 30 min.</a:t>
                      </a:r>
                      <a:endParaRPr lang="nl-NL" sz="1000" dirty="0"/>
                    </a:p>
                  </a:txBody>
                  <a:tcPr marL="72000" marR="72000"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2636480497"/>
                  </a:ext>
                </a:extLst>
              </a:tr>
              <a:tr h="162667">
                <a:tc>
                  <a:txBody>
                    <a:bodyPr/>
                    <a:lstStyle/>
                    <a:p>
                      <a:r>
                        <a:rPr lang="nl-NL" sz="1000"/>
                        <a:t>Mentorles 2</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Mentoren/LOB Docenten en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Kennismaken doe je zo</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of 2</a:t>
                      </a:r>
                      <a:r>
                        <a:rPr lang="nl-NL" sz="1000" baseline="30000" dirty="0">
                          <a:solidFill>
                            <a:schemeClr val="tx1"/>
                          </a:solidFill>
                        </a:rPr>
                        <a:t>e</a:t>
                      </a:r>
                      <a:r>
                        <a:rPr lang="nl-NL" sz="1000" dirty="0">
                          <a:solidFill>
                            <a:schemeClr val="tx1"/>
                          </a:solidFill>
                        </a:rPr>
                        <a:t> week februari </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8592189"/>
                  </a:ext>
                </a:extLst>
              </a:tr>
              <a:tr h="273141">
                <a:tc>
                  <a:txBody>
                    <a:bodyPr/>
                    <a:lstStyle/>
                    <a:p>
                      <a:r>
                        <a:rPr lang="nl-NL" sz="1000" dirty="0"/>
                        <a:t>Coachgesprek 1</a:t>
                      </a: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Coach &amp; leerling, Decaan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Kennismaking coach en leerling adhv mindmap</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solidFill>
                            <a:schemeClr val="tx1"/>
                          </a:solidFill>
                        </a:rPr>
                        <a:t>3</a:t>
                      </a:r>
                      <a:r>
                        <a:rPr lang="nl-NL" sz="1000" baseline="30000" dirty="0">
                          <a:solidFill>
                            <a:schemeClr val="tx1"/>
                          </a:solidFill>
                        </a:rPr>
                        <a:t>e</a:t>
                      </a:r>
                      <a:r>
                        <a:rPr lang="nl-NL" sz="1000" dirty="0">
                          <a:solidFill>
                            <a:schemeClr val="tx1"/>
                          </a:solidFill>
                        </a:rPr>
                        <a:t> week februari (dinsdag en donderdag)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Voorbereiding: 1 uur</a:t>
                      </a:r>
                    </a:p>
                    <a:p>
                      <a:r>
                        <a:rPr lang="nl-NL" sz="1000" dirty="0"/>
                        <a:t>Gesprekken: 4 uur</a:t>
                      </a:r>
                    </a:p>
                  </a:txBody>
                  <a:tcPr marL="72000" marR="72000"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1974662956"/>
                  </a:ext>
                </a:extLst>
              </a:tr>
              <a:tr h="273141">
                <a:tc>
                  <a:txBody>
                    <a:bodyPr/>
                    <a:lstStyle/>
                    <a:p>
                      <a:r>
                        <a:rPr lang="nl-NL" sz="1000" dirty="0"/>
                        <a:t>Mentorles 3</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Mentoren/LOB Docenten en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Voorbereiden op de bliksemstage + werkblad voorbereiden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week van maart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p>
                      <a:endParaRPr lang="nl-NL" sz="1000" dirty="0"/>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8856156"/>
                  </a:ext>
                </a:extLst>
              </a:tr>
              <a:tr h="273141">
                <a:tc>
                  <a:txBody>
                    <a:bodyPr/>
                    <a:lstStyle/>
                    <a:p>
                      <a:r>
                        <a:rPr lang="nl-NL" sz="1000" dirty="0"/>
                        <a:t>Bliksemstage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Leerling</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NL" sz="1000" dirty="0"/>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2</a:t>
                      </a:r>
                      <a:r>
                        <a:rPr lang="nl-NL" sz="1000" baseline="30000" dirty="0">
                          <a:solidFill>
                            <a:schemeClr val="tx1"/>
                          </a:solidFill>
                        </a:rPr>
                        <a:t>e</a:t>
                      </a:r>
                      <a:r>
                        <a:rPr lang="nl-NL" sz="1000" dirty="0">
                          <a:solidFill>
                            <a:schemeClr val="tx1"/>
                          </a:solidFill>
                        </a:rPr>
                        <a:t> week maart (donderdag)</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Coördinatie: 2 uur</a:t>
                      </a:r>
                    </a:p>
                    <a:p>
                      <a:r>
                        <a:rPr lang="nl-NL" sz="1000" dirty="0"/>
                        <a:t>Begeleiding: 4 uur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1092181"/>
                  </a:ext>
                </a:extLst>
              </a:tr>
              <a:tr h="162667">
                <a:tc>
                  <a:txBody>
                    <a:bodyPr/>
                    <a:lstStyle/>
                    <a:p>
                      <a:r>
                        <a:rPr lang="nl-NL" sz="1000"/>
                        <a:t>Mentorles 4</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Mentoren/LOB Docenten en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Reflecteren op de bliksemstage</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2</a:t>
                      </a:r>
                      <a:r>
                        <a:rPr lang="nl-NL" sz="1000" baseline="30000" dirty="0">
                          <a:solidFill>
                            <a:schemeClr val="tx1"/>
                          </a:solidFill>
                        </a:rPr>
                        <a:t>e</a:t>
                      </a:r>
                      <a:r>
                        <a:rPr lang="nl-NL" sz="1000" dirty="0">
                          <a:solidFill>
                            <a:schemeClr val="tx1"/>
                          </a:solidFill>
                        </a:rPr>
                        <a:t> week van maart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06013689"/>
                  </a:ext>
                </a:extLst>
              </a:tr>
              <a:tr h="273141">
                <a:tc>
                  <a:txBody>
                    <a:bodyPr/>
                    <a:lstStyle/>
                    <a:p>
                      <a:r>
                        <a:rPr lang="nl-NL" sz="1000" dirty="0"/>
                        <a:t>Coachgesprek 2</a:t>
                      </a: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Coach &amp; leerling, Decaan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Aan het werk!</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solidFill>
                            <a:schemeClr val="tx1"/>
                          </a:solidFill>
                        </a:rPr>
                        <a:t>3</a:t>
                      </a:r>
                      <a:r>
                        <a:rPr lang="nl-NL" sz="1000" baseline="30000" dirty="0">
                          <a:solidFill>
                            <a:schemeClr val="tx1"/>
                          </a:solidFill>
                        </a:rPr>
                        <a:t>e</a:t>
                      </a:r>
                      <a:r>
                        <a:rPr lang="nl-NL" sz="1000" dirty="0">
                          <a:solidFill>
                            <a:schemeClr val="tx1"/>
                          </a:solidFill>
                        </a:rPr>
                        <a:t> of 4</a:t>
                      </a:r>
                      <a:r>
                        <a:rPr lang="nl-NL" sz="1000" baseline="30000" dirty="0">
                          <a:solidFill>
                            <a:schemeClr val="tx1"/>
                          </a:solidFill>
                        </a:rPr>
                        <a:t>e</a:t>
                      </a:r>
                      <a:r>
                        <a:rPr lang="nl-NL" sz="1000" dirty="0">
                          <a:solidFill>
                            <a:schemeClr val="tx1"/>
                          </a:solidFill>
                        </a:rPr>
                        <a:t> week maart (dinsdag en donderdag)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Voorbereiding: 1 uur</a:t>
                      </a:r>
                    </a:p>
                    <a:p>
                      <a:r>
                        <a:rPr lang="nl-NL" sz="1000" dirty="0"/>
                        <a:t>Gesprekken: 4 uur</a:t>
                      </a:r>
                    </a:p>
                  </a:txBody>
                  <a:tcPr marL="72000" marR="72000"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3394411365"/>
                  </a:ext>
                </a:extLst>
              </a:tr>
              <a:tr h="162667">
                <a:tc>
                  <a:txBody>
                    <a:bodyPr/>
                    <a:lstStyle/>
                    <a:p>
                      <a:r>
                        <a:rPr lang="nl-NL" sz="1000"/>
                        <a:t>Mentorles 5</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Mentoren/LOB Docenten en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Voorbereiden bliksemstage bij de coach</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Juni</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9417967"/>
                  </a:ext>
                </a:extLst>
              </a:tr>
              <a:tr h="273141">
                <a:tc>
                  <a:txBody>
                    <a:bodyPr/>
                    <a:lstStyle/>
                    <a:p>
                      <a:r>
                        <a:rPr lang="nl-NL" sz="1000" dirty="0"/>
                        <a:t>Bliksemstage bij de coach</a:t>
                      </a: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Coach &amp; leerling, Decaan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endParaRPr lang="nl-NL" sz="1000" dirty="0"/>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solidFill>
                            <a:schemeClr val="tx1"/>
                          </a:solidFill>
                        </a:rPr>
                        <a:t>Laatste week juni</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Coördinatie: 2 uur</a:t>
                      </a:r>
                    </a:p>
                    <a:p>
                      <a:r>
                        <a:rPr lang="nl-NL" sz="1000" dirty="0"/>
                        <a:t>Begeleiding: 4 uur</a:t>
                      </a:r>
                    </a:p>
                  </a:txBody>
                  <a:tcPr marL="72000" marR="72000"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1282007502"/>
                  </a:ext>
                </a:extLst>
              </a:tr>
              <a:tr h="273141">
                <a:tc>
                  <a:txBody>
                    <a:bodyPr/>
                    <a:lstStyle/>
                    <a:p>
                      <a:r>
                        <a:rPr lang="nl-NL" sz="1000"/>
                        <a:t>Mentorles 6</a:t>
                      </a:r>
                    </a:p>
                  </a:txBody>
                  <a:tcPr marL="72000" marR="72000" marT="36000" marB="36000">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Mentoren/LOB Docenten en leerling</a:t>
                      </a:r>
                    </a:p>
                    <a:p>
                      <a:endParaRPr lang="nl-NL" sz="1000" dirty="0"/>
                    </a:p>
                  </a:txBody>
                  <a:tcPr marL="72000" marR="72000" marT="36000" marB="36000">
                    <a:lnT w="12700" cap="flat" cmpd="sng" algn="ctr">
                      <a:solidFill>
                        <a:schemeClr val="bg1"/>
                      </a:solidFill>
                      <a:prstDash val="solid"/>
                      <a:round/>
                      <a:headEnd type="none" w="med" len="med"/>
                      <a:tailEnd type="none" w="med" len="med"/>
                    </a:lnT>
                  </a:tcPr>
                </a:tc>
                <a:tc>
                  <a:txBody>
                    <a:bodyPr/>
                    <a:lstStyle/>
                    <a:p>
                      <a:r>
                        <a:rPr lang="nl-NL" sz="1000" dirty="0"/>
                        <a:t>Nabespreken WWJW leerjaar 1 en vooruitblik</a:t>
                      </a:r>
                    </a:p>
                  </a:txBody>
                  <a:tcPr marL="72000" marR="72000" marT="36000" marB="36000">
                    <a:lnT w="12700" cap="flat" cmpd="sng" algn="ctr">
                      <a:solidFill>
                        <a:schemeClr val="bg1"/>
                      </a:solidFill>
                      <a:prstDash val="solid"/>
                      <a:round/>
                      <a:headEnd type="none" w="med" len="med"/>
                      <a:tailEnd type="none" w="med" len="med"/>
                    </a:lnT>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week van juli</a:t>
                      </a:r>
                    </a:p>
                  </a:txBody>
                  <a:tcPr marL="72000" marR="72000" marT="36000" marB="36000">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p>
                      <a:endParaRPr lang="nl-NL" sz="1000" dirty="0"/>
                    </a:p>
                  </a:txBody>
                  <a:tcPr marL="72000" marR="72000" marT="36000" marB="360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23411661"/>
                  </a:ext>
                </a:extLst>
              </a:tr>
            </a:tbl>
          </a:graphicData>
        </a:graphic>
      </p:graphicFrame>
    </p:spTree>
    <p:extLst>
      <p:ext uri="{BB962C8B-B14F-4D97-AF65-F5344CB8AC3E}">
        <p14:creationId xmlns:p14="http://schemas.microsoft.com/office/powerpoint/2010/main" val="162769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9BA6-7267-497B-A858-8AC6A825B50F}"/>
              </a:ext>
            </a:extLst>
          </p:cNvPr>
          <p:cNvSpPr>
            <a:spLocks noGrp="1"/>
          </p:cNvSpPr>
          <p:nvPr>
            <p:ph type="ctrTitle"/>
          </p:nvPr>
        </p:nvSpPr>
        <p:spPr>
          <a:xfrm>
            <a:off x="687584" y="763411"/>
            <a:ext cx="8914072" cy="522912"/>
          </a:xfrm>
        </p:spPr>
        <p:txBody>
          <a:bodyPr>
            <a:normAutofit fontScale="90000"/>
          </a:bodyPr>
          <a:lstStyle/>
          <a:p>
            <a:r>
              <a:rPr lang="nl-NL" dirty="0"/>
              <a:t>Jaaroverzicht van activiteiten – Leerjaar 2</a:t>
            </a:r>
          </a:p>
        </p:txBody>
      </p:sp>
      <p:graphicFrame>
        <p:nvGraphicFramePr>
          <p:cNvPr id="5" name="Table 4">
            <a:extLst>
              <a:ext uri="{FF2B5EF4-FFF2-40B4-BE49-F238E27FC236}">
                <a16:creationId xmlns:a16="http://schemas.microsoft.com/office/drawing/2014/main" id="{93AB1EA7-C980-464B-A18A-894800856F64}"/>
              </a:ext>
            </a:extLst>
          </p:cNvPr>
          <p:cNvGraphicFramePr>
            <a:graphicFrameLocks noGrp="1" noChangeAspect="1"/>
          </p:cNvGraphicFramePr>
          <p:nvPr/>
        </p:nvGraphicFramePr>
        <p:xfrm>
          <a:off x="161539" y="1592785"/>
          <a:ext cx="11439334" cy="4865854"/>
        </p:xfrm>
        <a:graphic>
          <a:graphicData uri="http://schemas.openxmlformats.org/drawingml/2006/table">
            <a:tbl>
              <a:tblPr firstRow="1" bandRow="1">
                <a:tableStyleId>{5C22544A-7EE6-4342-B048-85BDC9FD1C3A}</a:tableStyleId>
              </a:tblPr>
              <a:tblGrid>
                <a:gridCol w="2063614">
                  <a:extLst>
                    <a:ext uri="{9D8B030D-6E8A-4147-A177-3AD203B41FA5}">
                      <a16:colId xmlns:a16="http://schemas.microsoft.com/office/drawing/2014/main" val="3205231945"/>
                    </a:ext>
                  </a:extLst>
                </a:gridCol>
                <a:gridCol w="2804250">
                  <a:extLst>
                    <a:ext uri="{9D8B030D-6E8A-4147-A177-3AD203B41FA5}">
                      <a16:colId xmlns:a16="http://schemas.microsoft.com/office/drawing/2014/main" val="252978399"/>
                    </a:ext>
                  </a:extLst>
                </a:gridCol>
                <a:gridCol w="2465624">
                  <a:extLst>
                    <a:ext uri="{9D8B030D-6E8A-4147-A177-3AD203B41FA5}">
                      <a16:colId xmlns:a16="http://schemas.microsoft.com/office/drawing/2014/main" val="4064598624"/>
                    </a:ext>
                  </a:extLst>
                </a:gridCol>
                <a:gridCol w="2613773">
                  <a:extLst>
                    <a:ext uri="{9D8B030D-6E8A-4147-A177-3AD203B41FA5}">
                      <a16:colId xmlns:a16="http://schemas.microsoft.com/office/drawing/2014/main" val="4185430959"/>
                    </a:ext>
                  </a:extLst>
                </a:gridCol>
                <a:gridCol w="1492073">
                  <a:extLst>
                    <a:ext uri="{9D8B030D-6E8A-4147-A177-3AD203B41FA5}">
                      <a16:colId xmlns:a16="http://schemas.microsoft.com/office/drawing/2014/main" val="3748283963"/>
                    </a:ext>
                  </a:extLst>
                </a:gridCol>
              </a:tblGrid>
              <a:tr h="181621">
                <a:tc>
                  <a:txBody>
                    <a:bodyPr/>
                    <a:lstStyle/>
                    <a:p>
                      <a:r>
                        <a:rPr lang="nl-NL" sz="1000" dirty="0"/>
                        <a:t>Activiteit</a:t>
                      </a:r>
                    </a:p>
                  </a:txBody>
                  <a:tcPr marL="72000" marR="72000" marT="36000" marB="36000"/>
                </a:tc>
                <a:tc>
                  <a:txBody>
                    <a:bodyPr/>
                    <a:lstStyle/>
                    <a:p>
                      <a:r>
                        <a:rPr lang="nl-NL" sz="1000" dirty="0"/>
                        <a:t>Wie</a:t>
                      </a:r>
                    </a:p>
                  </a:txBody>
                  <a:tcPr marL="72000" marR="72000" marT="36000" marB="36000"/>
                </a:tc>
                <a:tc>
                  <a:txBody>
                    <a:bodyPr/>
                    <a:lstStyle/>
                    <a:p>
                      <a:r>
                        <a:rPr lang="nl-NL" sz="1000"/>
                        <a:t>Toelichting</a:t>
                      </a:r>
                    </a:p>
                  </a:txBody>
                  <a:tcPr marL="72000" marR="72000" marT="36000" marB="36000"/>
                </a:tc>
                <a:tc>
                  <a:txBody>
                    <a:bodyPr/>
                    <a:lstStyle/>
                    <a:p>
                      <a:r>
                        <a:rPr lang="nl-NL" sz="1000"/>
                        <a:t>Wanneer</a:t>
                      </a:r>
                    </a:p>
                  </a:txBody>
                  <a:tcPr marL="72000" marR="72000" marT="36000" marB="36000"/>
                </a:tc>
                <a:tc>
                  <a:txBody>
                    <a:bodyPr/>
                    <a:lstStyle/>
                    <a:p>
                      <a:r>
                        <a:rPr lang="nl-NL" sz="1000"/>
                        <a:t>Tijdsinvestering</a:t>
                      </a:r>
                    </a:p>
                  </a:txBody>
                  <a:tcPr marL="72000" marR="72000" marT="36000" marB="36000"/>
                </a:tc>
                <a:extLst>
                  <a:ext uri="{0D108BD9-81ED-4DB2-BD59-A6C34878D82A}">
                    <a16:rowId xmlns:a16="http://schemas.microsoft.com/office/drawing/2014/main" val="466317280"/>
                  </a:ext>
                </a:extLst>
              </a:tr>
              <a:tr h="280654">
                <a:tc>
                  <a:txBody>
                    <a:bodyPr/>
                    <a:lstStyle/>
                    <a:p>
                      <a:r>
                        <a:rPr lang="nl-NL" sz="1000" dirty="0"/>
                        <a:t>Kick-off docentteam &amp; mentoren / LOB docenten</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Docententeam, mentoren / LOB docenten &amp; JINC met directeur &amp; decaan</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Introductie WWJW en creëren van draagvlak binnen de school</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solidFill>
                            <a:schemeClr val="tx1"/>
                          </a:solidFill>
                        </a:rPr>
                        <a:t>Start schooljaar (binnen 3 weken)</a:t>
                      </a:r>
                    </a:p>
                  </a:txBody>
                  <a:tcPr marL="72000" marR="72000" marT="36000" marB="36000"/>
                </a:tc>
                <a:tc>
                  <a:txBody>
                    <a:bodyPr/>
                    <a:lstStyle/>
                    <a:p>
                      <a:r>
                        <a:rPr lang="nl-NL" sz="1000" dirty="0"/>
                        <a:t>30 min.</a:t>
                      </a:r>
                    </a:p>
                  </a:txBody>
                  <a:tcPr marL="72000" marR="72000" marT="36000" marB="36000"/>
                </a:tc>
                <a:extLst>
                  <a:ext uri="{0D108BD9-81ED-4DB2-BD59-A6C34878D82A}">
                    <a16:rowId xmlns:a16="http://schemas.microsoft.com/office/drawing/2014/main" val="3202269650"/>
                  </a:ext>
                </a:extLst>
              </a:tr>
              <a:tr h="280654">
                <a:tc>
                  <a:txBody>
                    <a:bodyPr/>
                    <a:lstStyle/>
                    <a:p>
                      <a:r>
                        <a:rPr lang="nl-NL" sz="1000" kern="1200" dirty="0">
                          <a:solidFill>
                            <a:schemeClr val="dk1"/>
                          </a:solidFill>
                          <a:latin typeface="+mn-lt"/>
                          <a:ea typeface="+mn-ea"/>
                          <a:cs typeface="+mn-cs"/>
                        </a:rPr>
                        <a:t>Kick-off coaches</a:t>
                      </a:r>
                    </a:p>
                  </a:txBody>
                  <a:tcPr marL="72000" marR="72000" marT="36000" marB="36000">
                    <a:solidFill>
                      <a:srgbClr val="E7F0F0"/>
                    </a:solidFill>
                  </a:tcPr>
                </a:tc>
                <a:tc>
                  <a:txBody>
                    <a:bodyPr/>
                    <a:lstStyle/>
                    <a:p>
                      <a:r>
                        <a:rPr lang="nl-NL" sz="1000" kern="1200" dirty="0">
                          <a:solidFill>
                            <a:schemeClr val="dk1"/>
                          </a:solidFill>
                          <a:latin typeface="+mn-lt"/>
                          <a:ea typeface="+mn-ea"/>
                          <a:cs typeface="+mn-cs"/>
                        </a:rPr>
                        <a:t>Coaches</a:t>
                      </a:r>
                    </a:p>
                  </a:txBody>
                  <a:tcPr marL="72000" marR="72000" marT="36000" marB="36000">
                    <a:solidFill>
                      <a:srgbClr val="E7F0F0"/>
                    </a:solidFill>
                  </a:tcPr>
                </a:tc>
                <a:tc>
                  <a:txBody>
                    <a:bodyPr/>
                    <a:lstStyle/>
                    <a:p>
                      <a:r>
                        <a:rPr lang="nl-NL" sz="1000" kern="1200" dirty="0">
                          <a:solidFill>
                            <a:schemeClr val="dk1"/>
                          </a:solidFill>
                          <a:latin typeface="+mn-lt"/>
                          <a:ea typeface="+mn-ea"/>
                          <a:cs typeface="+mn-cs"/>
                        </a:rPr>
                        <a:t>Check-in met de coaches over wat ze aankomend jaar te wachten staat</a:t>
                      </a:r>
                    </a:p>
                  </a:txBody>
                  <a:tcPr marL="72000" marR="72000" marT="36000" marB="36000">
                    <a:solidFill>
                      <a:srgbClr val="E7F0F0"/>
                    </a:solidFill>
                  </a:tcPr>
                </a:tc>
                <a:tc>
                  <a:txBody>
                    <a:bodyPr/>
                    <a:lstStyle/>
                    <a:p>
                      <a:r>
                        <a:rPr lang="nl-NL" sz="1000" kern="1200" dirty="0">
                          <a:solidFill>
                            <a:schemeClr val="dk1"/>
                          </a:solidFill>
                          <a:latin typeface="+mn-lt"/>
                          <a:ea typeface="+mn-ea"/>
                          <a:cs typeface="+mn-cs"/>
                        </a:rPr>
                        <a:t>1</a:t>
                      </a:r>
                      <a:r>
                        <a:rPr lang="nl-NL" sz="1000" kern="1200" baseline="30000" dirty="0">
                          <a:solidFill>
                            <a:schemeClr val="dk1"/>
                          </a:solidFill>
                          <a:latin typeface="+mn-lt"/>
                          <a:ea typeface="+mn-ea"/>
                          <a:cs typeface="+mn-cs"/>
                        </a:rPr>
                        <a:t>e</a:t>
                      </a:r>
                      <a:r>
                        <a:rPr lang="nl-NL" sz="1000" kern="1200" dirty="0">
                          <a:solidFill>
                            <a:schemeClr val="dk1"/>
                          </a:solidFill>
                          <a:latin typeface="+mn-lt"/>
                          <a:ea typeface="+mn-ea"/>
                          <a:cs typeface="+mn-cs"/>
                        </a:rPr>
                        <a:t> en 2</a:t>
                      </a:r>
                      <a:r>
                        <a:rPr lang="nl-NL" sz="1000" kern="1200" baseline="30000" dirty="0">
                          <a:solidFill>
                            <a:schemeClr val="dk1"/>
                          </a:solidFill>
                          <a:latin typeface="+mn-lt"/>
                          <a:ea typeface="+mn-ea"/>
                          <a:cs typeface="+mn-cs"/>
                        </a:rPr>
                        <a:t>e</a:t>
                      </a:r>
                      <a:r>
                        <a:rPr lang="nl-NL" sz="1000" kern="1200" dirty="0">
                          <a:solidFill>
                            <a:schemeClr val="dk1"/>
                          </a:solidFill>
                          <a:latin typeface="+mn-lt"/>
                          <a:ea typeface="+mn-ea"/>
                          <a:cs typeface="+mn-cs"/>
                        </a:rPr>
                        <a:t> week november voorafgaand aan 1</a:t>
                      </a:r>
                      <a:r>
                        <a:rPr lang="nl-NL" sz="1000" kern="1200" baseline="30000" dirty="0">
                          <a:solidFill>
                            <a:schemeClr val="dk1"/>
                          </a:solidFill>
                          <a:latin typeface="+mn-lt"/>
                          <a:ea typeface="+mn-ea"/>
                          <a:cs typeface="+mn-cs"/>
                        </a:rPr>
                        <a:t>e</a:t>
                      </a:r>
                      <a:r>
                        <a:rPr lang="nl-NL" sz="1000" kern="1200" dirty="0">
                          <a:solidFill>
                            <a:schemeClr val="dk1"/>
                          </a:solidFill>
                          <a:latin typeface="+mn-lt"/>
                          <a:ea typeface="+mn-ea"/>
                          <a:cs typeface="+mn-cs"/>
                        </a:rPr>
                        <a:t> coachgesprek</a:t>
                      </a:r>
                    </a:p>
                  </a:txBody>
                  <a:tcPr marL="72000" marR="72000" marT="36000" marB="36000">
                    <a:solidFill>
                      <a:srgbClr val="E7F0F0"/>
                    </a:solidFill>
                  </a:tcPr>
                </a:tc>
                <a:tc>
                  <a:txBody>
                    <a:bodyPr/>
                    <a:lstStyle/>
                    <a:p>
                      <a:r>
                        <a:rPr lang="nl-NL" sz="1000" kern="1200" dirty="0">
                          <a:solidFill>
                            <a:schemeClr val="dk1"/>
                          </a:solidFill>
                          <a:latin typeface="+mn-lt"/>
                          <a:ea typeface="+mn-ea"/>
                          <a:cs typeface="+mn-cs"/>
                        </a:rPr>
                        <a:t>30 min.</a:t>
                      </a:r>
                    </a:p>
                  </a:txBody>
                  <a:tcPr marL="72000" marR="72000" marT="36000" marB="36000">
                    <a:solidFill>
                      <a:srgbClr val="E7F0F0"/>
                    </a:solidFill>
                  </a:tcPr>
                </a:tc>
                <a:extLst>
                  <a:ext uri="{0D108BD9-81ED-4DB2-BD59-A6C34878D82A}">
                    <a16:rowId xmlns:a16="http://schemas.microsoft.com/office/drawing/2014/main" val="547860405"/>
                  </a:ext>
                </a:extLst>
              </a:tr>
              <a:tr h="167141">
                <a:tc>
                  <a:txBody>
                    <a:bodyPr/>
                    <a:lstStyle/>
                    <a:p>
                      <a:r>
                        <a:rPr lang="nl-NL" sz="1000" dirty="0"/>
                        <a:t>Mentorles 1</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a:t>Mentoren/LOB Docenten &amp; leerling</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err="1"/>
                        <a:t>Softskills</a:t>
                      </a:r>
                      <a:r>
                        <a:rPr lang="nl-NL" sz="1000" dirty="0"/>
                        <a:t> &amp; Superkracht</a:t>
                      </a:r>
                    </a:p>
                  </a:txBody>
                  <a:tcPr marL="72000" marR="72000" marT="36000" marB="36000">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oktober</a:t>
                      </a:r>
                    </a:p>
                  </a:txBody>
                  <a:tcPr marL="72000" marR="72000" marT="36000" marB="36000">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8856156"/>
                  </a:ext>
                </a:extLst>
              </a:tr>
              <a:tr h="167141">
                <a:tc>
                  <a:txBody>
                    <a:bodyPr/>
                    <a:lstStyle/>
                    <a:p>
                      <a:r>
                        <a:rPr lang="nl-NL" sz="1000" dirty="0"/>
                        <a:t>Coachgesprek 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Coach &amp; leerling</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err="1"/>
                        <a:t>Mindmaps</a:t>
                      </a:r>
                      <a:r>
                        <a:rPr lang="nl-NL" sz="1000" dirty="0"/>
                        <a:t> &amp; Overeenkomsten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en 2</a:t>
                      </a:r>
                      <a:r>
                        <a:rPr lang="nl-NL" sz="1000" baseline="30000" dirty="0">
                          <a:solidFill>
                            <a:schemeClr val="tx1"/>
                          </a:solidFill>
                        </a:rPr>
                        <a:t>e</a:t>
                      </a:r>
                      <a:r>
                        <a:rPr lang="nl-NL" sz="1000" dirty="0">
                          <a:solidFill>
                            <a:schemeClr val="tx1"/>
                          </a:solidFill>
                        </a:rPr>
                        <a:t> week november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Voorbereiding: 1 uur</a:t>
                      </a:r>
                    </a:p>
                    <a:p>
                      <a:r>
                        <a:rPr lang="nl-NL" sz="1000" dirty="0"/>
                        <a:t>Gesprekken: 4 uur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extLst>
                  <a:ext uri="{0D108BD9-81ED-4DB2-BD59-A6C34878D82A}">
                    <a16:rowId xmlns:a16="http://schemas.microsoft.com/office/drawing/2014/main" val="881092181"/>
                  </a:ext>
                </a:extLst>
              </a:tr>
              <a:tr h="167141">
                <a:tc>
                  <a:txBody>
                    <a:bodyPr/>
                    <a:lstStyle/>
                    <a:p>
                      <a:r>
                        <a:rPr lang="nl-NL" sz="1000" dirty="0"/>
                        <a:t>Mentorles 2</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Mentoren/LOB Docenten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De </a:t>
                      </a:r>
                      <a:r>
                        <a:rPr lang="nl-NL" sz="1000" dirty="0" err="1"/>
                        <a:t>Mindmap</a:t>
                      </a:r>
                      <a:endParaRPr lang="nl-NL" sz="1000" dirty="0"/>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week voor 1</a:t>
                      </a:r>
                      <a:r>
                        <a:rPr lang="nl-NL" sz="1000" baseline="30000" dirty="0">
                          <a:solidFill>
                            <a:schemeClr val="tx1"/>
                          </a:solidFill>
                        </a:rPr>
                        <a:t>e</a:t>
                      </a:r>
                      <a:r>
                        <a:rPr lang="nl-NL" sz="1000" dirty="0">
                          <a:solidFill>
                            <a:schemeClr val="tx1"/>
                          </a:solidFill>
                        </a:rPr>
                        <a:t> coachgesprek</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3411661"/>
                  </a:ext>
                </a:extLst>
              </a:tr>
              <a:tr h="167141">
                <a:tc>
                  <a:txBody>
                    <a:bodyPr/>
                    <a:lstStyle/>
                    <a:p>
                      <a:r>
                        <a:rPr lang="nl-NL" sz="1000" dirty="0"/>
                        <a:t>Bliksemstage 1</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Bliksemstage met vier rollen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4</a:t>
                      </a:r>
                      <a:r>
                        <a:rPr lang="nl-NL" sz="1000" baseline="30000" dirty="0">
                          <a:solidFill>
                            <a:schemeClr val="tx1"/>
                          </a:solidFill>
                        </a:rPr>
                        <a:t>e</a:t>
                      </a:r>
                      <a:r>
                        <a:rPr lang="nl-NL" sz="1000" dirty="0">
                          <a:solidFill>
                            <a:schemeClr val="tx1"/>
                          </a:solidFill>
                        </a:rPr>
                        <a:t> week november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Coördinatie: 2 uur</a:t>
                      </a:r>
                    </a:p>
                    <a:p>
                      <a:r>
                        <a:rPr lang="nl-NL" sz="1000" dirty="0"/>
                        <a:t>Begeleiding: 4 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1223452"/>
                  </a:ext>
                </a:extLst>
              </a:tr>
              <a:tr h="167141">
                <a:tc>
                  <a:txBody>
                    <a:bodyPr/>
                    <a:lstStyle/>
                    <a:p>
                      <a:r>
                        <a:rPr lang="nl-NL" sz="1000" dirty="0"/>
                        <a:t>Mentorles 3</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Mentoren/LOB Docenten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Voorbereiding op Bliksemstage</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3</a:t>
                      </a:r>
                      <a:r>
                        <a:rPr lang="nl-NL" sz="1000" baseline="30000" dirty="0">
                          <a:solidFill>
                            <a:schemeClr val="tx1"/>
                          </a:solidFill>
                        </a:rPr>
                        <a:t>e</a:t>
                      </a:r>
                      <a:r>
                        <a:rPr lang="nl-NL" sz="1000" dirty="0">
                          <a:solidFill>
                            <a:schemeClr val="tx1"/>
                          </a:solidFill>
                        </a:rPr>
                        <a:t> week november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9422060"/>
                  </a:ext>
                </a:extLst>
              </a:tr>
              <a:tr h="280654">
                <a:tc>
                  <a:txBody>
                    <a:bodyPr/>
                    <a:lstStyle/>
                    <a:p>
                      <a:r>
                        <a:rPr lang="nl-NL" sz="1000" dirty="0"/>
                        <a:t>Mentorles 4</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Mentoren/LOB Docenten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err="1"/>
                        <a:t>Reflecten</a:t>
                      </a:r>
                      <a:r>
                        <a:rPr lang="nl-NL" sz="1000" dirty="0"/>
                        <a:t> en Bliksemstageverslag afmaken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week december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8591637"/>
                  </a:ext>
                </a:extLst>
              </a:tr>
              <a:tr h="167141">
                <a:tc>
                  <a:txBody>
                    <a:bodyPr/>
                    <a:lstStyle/>
                    <a:p>
                      <a:r>
                        <a:rPr lang="nl-NL" sz="1000" dirty="0"/>
                        <a:t>Mentorles 5</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Mentoren/LOB Docenten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Profielkeuzetest maken</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januari</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801084"/>
                  </a:ext>
                </a:extLst>
              </a:tr>
              <a:tr h="280654">
                <a:tc>
                  <a:txBody>
                    <a:bodyPr/>
                    <a:lstStyle/>
                    <a:p>
                      <a:r>
                        <a:rPr lang="nl-NL" sz="1000" dirty="0"/>
                        <a:t>Coachgesprek 2</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Coach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Reflecteren op softskills opdracht &amp; voorbereiden bliksemstage 2</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week maart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Voorbereiding: 1 uur</a:t>
                      </a:r>
                    </a:p>
                    <a:p>
                      <a:r>
                        <a:rPr lang="nl-NL" sz="1000" dirty="0"/>
                        <a:t>Gesprekken: 4 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extLst>
                  <a:ext uri="{0D108BD9-81ED-4DB2-BD59-A6C34878D82A}">
                    <a16:rowId xmlns:a16="http://schemas.microsoft.com/office/drawing/2014/main" val="974698688"/>
                  </a:ext>
                </a:extLst>
              </a:tr>
              <a:tr h="167141">
                <a:tc>
                  <a:txBody>
                    <a:bodyPr/>
                    <a:lstStyle/>
                    <a:p>
                      <a:r>
                        <a:rPr lang="nl-NL" sz="1000" dirty="0"/>
                        <a:t>Mentorles 6</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Mentoren/LOB Docenten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Voorbereiden bliksemstage</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1</a:t>
                      </a:r>
                      <a:r>
                        <a:rPr lang="nl-NL" sz="1000" baseline="30000" dirty="0">
                          <a:solidFill>
                            <a:schemeClr val="tx1"/>
                          </a:solidFill>
                        </a:rPr>
                        <a:t>e</a:t>
                      </a:r>
                      <a:r>
                        <a:rPr lang="nl-NL" sz="1000" dirty="0">
                          <a:solidFill>
                            <a:schemeClr val="tx1"/>
                          </a:solidFill>
                        </a:rPr>
                        <a:t>  week maart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5175547"/>
                  </a:ext>
                </a:extLst>
              </a:tr>
              <a:tr h="167141">
                <a:tc>
                  <a:txBody>
                    <a:bodyPr/>
                    <a:lstStyle/>
                    <a:p>
                      <a:r>
                        <a:rPr lang="nl-NL" sz="1000" dirty="0"/>
                        <a:t>Bliksemstage 2</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Bliksemstage + softskills opdracht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2</a:t>
                      </a:r>
                      <a:r>
                        <a:rPr lang="nl-NL" sz="1000" baseline="30000" dirty="0">
                          <a:solidFill>
                            <a:schemeClr val="tx1"/>
                          </a:solidFill>
                        </a:rPr>
                        <a:t>e</a:t>
                      </a:r>
                      <a:r>
                        <a:rPr lang="nl-NL" sz="1000" dirty="0">
                          <a:solidFill>
                            <a:schemeClr val="tx1"/>
                          </a:solidFill>
                        </a:rPr>
                        <a:t> week maart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Coördinatie: 2 uur</a:t>
                      </a:r>
                    </a:p>
                    <a:p>
                      <a:r>
                        <a:rPr lang="nl-NL" sz="1000" dirty="0"/>
                        <a:t>Begeleiding: 4 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4430609"/>
                  </a:ext>
                </a:extLst>
              </a:tr>
              <a:tr h="167141">
                <a:tc>
                  <a:txBody>
                    <a:bodyPr/>
                    <a:lstStyle/>
                    <a:p>
                      <a:r>
                        <a:rPr lang="nl-NL" sz="1000" dirty="0" err="1"/>
                        <a:t>Mentorles</a:t>
                      </a:r>
                      <a:r>
                        <a:rPr lang="nl-NL" sz="1000" dirty="0"/>
                        <a:t> 7</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Mentoren/ LOB Docenten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Bliksemstage reflectieopdracht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solidFill>
                            <a:schemeClr val="tx1"/>
                          </a:solidFill>
                        </a:rPr>
                        <a:t>3</a:t>
                      </a:r>
                      <a:r>
                        <a:rPr lang="nl-NL" sz="1000" baseline="30000" dirty="0">
                          <a:solidFill>
                            <a:schemeClr val="tx1"/>
                          </a:solidFill>
                        </a:rPr>
                        <a:t>e</a:t>
                      </a:r>
                      <a:r>
                        <a:rPr lang="nl-NL" sz="1000" dirty="0">
                          <a:solidFill>
                            <a:schemeClr val="tx1"/>
                          </a:solidFill>
                        </a:rPr>
                        <a:t> week maart</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5461300"/>
                  </a:ext>
                </a:extLst>
              </a:tr>
              <a:tr h="167141">
                <a:tc>
                  <a:txBody>
                    <a:bodyPr/>
                    <a:lstStyle/>
                    <a:p>
                      <a:r>
                        <a:rPr lang="nl-NL" sz="1000" dirty="0"/>
                        <a:t>Coachgesprek 3</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Coach &amp; leerling</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Reflectie gesprek + profielkeuze</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solidFill>
                            <a:schemeClr val="tx1"/>
                          </a:solidFill>
                        </a:rPr>
                        <a:t>Half mei</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dirty="0"/>
                        <a:t>Voorbereiding: 1 uur</a:t>
                      </a:r>
                    </a:p>
                    <a:p>
                      <a:r>
                        <a:rPr lang="nl-NL" sz="1000" dirty="0"/>
                        <a:t>Gesprekken: 4 uur</a:t>
                      </a:r>
                    </a:p>
                  </a:txBody>
                  <a:tcPr marL="72000" marR="7200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extLst>
                  <a:ext uri="{0D108BD9-81ED-4DB2-BD59-A6C34878D82A}">
                    <a16:rowId xmlns:a16="http://schemas.microsoft.com/office/drawing/2014/main" val="2067094517"/>
                  </a:ext>
                </a:extLst>
              </a:tr>
              <a:tr h="280654">
                <a:tc>
                  <a:txBody>
                    <a:bodyPr/>
                    <a:lstStyle/>
                    <a:p>
                      <a:r>
                        <a:rPr lang="nl-NL" sz="1000" dirty="0" err="1"/>
                        <a:t>Mentorles</a:t>
                      </a:r>
                      <a:r>
                        <a:rPr lang="nl-NL" sz="1000" dirty="0"/>
                        <a:t> 8</a:t>
                      </a:r>
                    </a:p>
                  </a:txBody>
                  <a:tcPr marL="72000" marR="72000" marT="36000" marB="36000">
                    <a:lnT w="12700" cap="flat" cmpd="sng" algn="ctr">
                      <a:solidFill>
                        <a:schemeClr val="bg1"/>
                      </a:solidFill>
                      <a:prstDash val="solid"/>
                      <a:round/>
                      <a:headEnd type="none" w="med" len="med"/>
                      <a:tailEnd type="none" w="med" len="med"/>
                    </a:lnT>
                  </a:tcPr>
                </a:tc>
                <a:tc>
                  <a:txBody>
                    <a:bodyPr/>
                    <a:lstStyle/>
                    <a:p>
                      <a:r>
                        <a:rPr lang="nl-NL" sz="1000" dirty="0"/>
                        <a:t>Mentoren/ LOB Docenten &amp; Leerling</a:t>
                      </a:r>
                    </a:p>
                  </a:txBody>
                  <a:tcPr marL="72000" marR="72000" marT="36000" marB="36000">
                    <a:lnT w="12700" cap="flat" cmpd="sng" algn="ctr">
                      <a:solidFill>
                        <a:schemeClr val="bg1"/>
                      </a:solidFill>
                      <a:prstDash val="solid"/>
                      <a:round/>
                      <a:headEnd type="none" w="med" len="med"/>
                      <a:tailEnd type="none" w="med" len="med"/>
                    </a:lnT>
                  </a:tcPr>
                </a:tc>
                <a:tc>
                  <a:txBody>
                    <a:bodyPr/>
                    <a:lstStyle/>
                    <a:p>
                      <a:r>
                        <a:rPr lang="nl-NL" sz="1000" dirty="0"/>
                        <a:t>Over de streep: Reflectie op WWJW leerjaar 2</a:t>
                      </a:r>
                    </a:p>
                  </a:txBody>
                  <a:tcPr marL="72000" marR="72000" marT="36000" marB="36000">
                    <a:lnT w="12700" cap="flat" cmpd="sng" algn="ctr">
                      <a:solidFill>
                        <a:schemeClr val="bg1"/>
                      </a:solidFill>
                      <a:prstDash val="solid"/>
                      <a:round/>
                      <a:headEnd type="none" w="med" len="med"/>
                      <a:tailEnd type="none" w="med" len="med"/>
                    </a:lnT>
                  </a:tcPr>
                </a:tc>
                <a:tc>
                  <a:txBody>
                    <a:bodyPr/>
                    <a:lstStyle/>
                    <a:p>
                      <a:r>
                        <a:rPr lang="nl-NL" sz="1000" dirty="0">
                          <a:solidFill>
                            <a:schemeClr val="tx1"/>
                          </a:solidFill>
                        </a:rPr>
                        <a:t>Eind mei/ begin juni</a:t>
                      </a:r>
                    </a:p>
                  </a:txBody>
                  <a:tcPr marL="72000" marR="72000" marT="36000" marB="36000">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Uitvoering: Lesuur</a:t>
                      </a:r>
                    </a:p>
                    <a:p>
                      <a:endParaRPr lang="nl-NL" sz="1000" dirty="0"/>
                    </a:p>
                  </a:txBody>
                  <a:tcPr marL="72000" marR="72000" marT="36000" marB="360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74283097"/>
                  </a:ext>
                </a:extLst>
              </a:tr>
            </a:tbl>
          </a:graphicData>
        </a:graphic>
      </p:graphicFrame>
    </p:spTree>
    <p:extLst>
      <p:ext uri="{BB962C8B-B14F-4D97-AF65-F5344CB8AC3E}">
        <p14:creationId xmlns:p14="http://schemas.microsoft.com/office/powerpoint/2010/main" val="366720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9BA6-7267-497B-A858-8AC6A825B50F}"/>
              </a:ext>
            </a:extLst>
          </p:cNvPr>
          <p:cNvSpPr>
            <a:spLocks noGrp="1"/>
          </p:cNvSpPr>
          <p:nvPr>
            <p:ph type="ctrTitle"/>
          </p:nvPr>
        </p:nvSpPr>
        <p:spPr>
          <a:xfrm>
            <a:off x="687584" y="763411"/>
            <a:ext cx="8914072" cy="522912"/>
          </a:xfrm>
        </p:spPr>
        <p:txBody>
          <a:bodyPr>
            <a:normAutofit fontScale="90000"/>
          </a:bodyPr>
          <a:lstStyle/>
          <a:p>
            <a:r>
              <a:rPr lang="nl-NL" dirty="0"/>
              <a:t>Jaaroverzicht van activiteiten – Leerjaar 3</a:t>
            </a:r>
          </a:p>
        </p:txBody>
      </p:sp>
      <p:graphicFrame>
        <p:nvGraphicFramePr>
          <p:cNvPr id="4" name="Table 3">
            <a:extLst>
              <a:ext uri="{FF2B5EF4-FFF2-40B4-BE49-F238E27FC236}">
                <a16:creationId xmlns:a16="http://schemas.microsoft.com/office/drawing/2014/main" id="{CB6A71B0-06D5-46F9-93A7-97B2EFC76334}"/>
              </a:ext>
            </a:extLst>
          </p:cNvPr>
          <p:cNvGraphicFramePr>
            <a:graphicFrameLocks noGrp="1"/>
          </p:cNvGraphicFramePr>
          <p:nvPr/>
        </p:nvGraphicFramePr>
        <p:xfrm>
          <a:off x="161539" y="1592785"/>
          <a:ext cx="11439334" cy="5024409"/>
        </p:xfrm>
        <a:graphic>
          <a:graphicData uri="http://schemas.openxmlformats.org/drawingml/2006/table">
            <a:tbl>
              <a:tblPr firstRow="1" bandRow="1">
                <a:tableStyleId>{5C22544A-7EE6-4342-B048-85BDC9FD1C3A}</a:tableStyleId>
              </a:tblPr>
              <a:tblGrid>
                <a:gridCol w="2063614">
                  <a:extLst>
                    <a:ext uri="{9D8B030D-6E8A-4147-A177-3AD203B41FA5}">
                      <a16:colId xmlns:a16="http://schemas.microsoft.com/office/drawing/2014/main" val="3205231945"/>
                    </a:ext>
                  </a:extLst>
                </a:gridCol>
                <a:gridCol w="2804250">
                  <a:extLst>
                    <a:ext uri="{9D8B030D-6E8A-4147-A177-3AD203B41FA5}">
                      <a16:colId xmlns:a16="http://schemas.microsoft.com/office/drawing/2014/main" val="252978399"/>
                    </a:ext>
                  </a:extLst>
                </a:gridCol>
                <a:gridCol w="2465624">
                  <a:extLst>
                    <a:ext uri="{9D8B030D-6E8A-4147-A177-3AD203B41FA5}">
                      <a16:colId xmlns:a16="http://schemas.microsoft.com/office/drawing/2014/main" val="4064598624"/>
                    </a:ext>
                  </a:extLst>
                </a:gridCol>
                <a:gridCol w="2287951">
                  <a:extLst>
                    <a:ext uri="{9D8B030D-6E8A-4147-A177-3AD203B41FA5}">
                      <a16:colId xmlns:a16="http://schemas.microsoft.com/office/drawing/2014/main" val="4185430959"/>
                    </a:ext>
                  </a:extLst>
                </a:gridCol>
                <a:gridCol w="1817895">
                  <a:extLst>
                    <a:ext uri="{9D8B030D-6E8A-4147-A177-3AD203B41FA5}">
                      <a16:colId xmlns:a16="http://schemas.microsoft.com/office/drawing/2014/main" val="3748283963"/>
                    </a:ext>
                  </a:extLst>
                </a:gridCol>
              </a:tblGrid>
              <a:tr h="179373">
                <a:tc>
                  <a:txBody>
                    <a:bodyPr/>
                    <a:lstStyle/>
                    <a:p>
                      <a:r>
                        <a:rPr lang="nl-NL" sz="1000"/>
                        <a:t>Activiteit</a:t>
                      </a:r>
                      <a:endParaRPr lang="nl-NL" sz="1000" dirty="0"/>
                    </a:p>
                  </a:txBody>
                  <a:tcPr marL="72000" marR="72000" marT="18000" marB="18000"/>
                </a:tc>
                <a:tc>
                  <a:txBody>
                    <a:bodyPr/>
                    <a:lstStyle/>
                    <a:p>
                      <a:r>
                        <a:rPr lang="nl-NL" sz="1000"/>
                        <a:t>Wie</a:t>
                      </a:r>
                      <a:endParaRPr lang="nl-NL" sz="1000" dirty="0"/>
                    </a:p>
                  </a:txBody>
                  <a:tcPr marL="72000" marR="72000" marT="18000" marB="18000"/>
                </a:tc>
                <a:tc>
                  <a:txBody>
                    <a:bodyPr/>
                    <a:lstStyle/>
                    <a:p>
                      <a:r>
                        <a:rPr lang="nl-NL" sz="1000"/>
                        <a:t>Toelichting</a:t>
                      </a:r>
                    </a:p>
                  </a:txBody>
                  <a:tcPr marL="72000" marR="72000" marT="18000" marB="18000"/>
                </a:tc>
                <a:tc>
                  <a:txBody>
                    <a:bodyPr/>
                    <a:lstStyle/>
                    <a:p>
                      <a:r>
                        <a:rPr lang="nl-NL" sz="1000"/>
                        <a:t>Wanneer</a:t>
                      </a:r>
                    </a:p>
                  </a:txBody>
                  <a:tcPr marL="72000" marR="72000" marT="18000" marB="18000"/>
                </a:tc>
                <a:tc>
                  <a:txBody>
                    <a:bodyPr/>
                    <a:lstStyle/>
                    <a:p>
                      <a:r>
                        <a:rPr lang="nl-NL" sz="1000"/>
                        <a:t>Tijdsinvestering</a:t>
                      </a:r>
                      <a:endParaRPr lang="nl-NL" sz="1000" dirty="0"/>
                    </a:p>
                  </a:txBody>
                  <a:tcPr marL="72000" marR="72000" marT="18000" marB="18000"/>
                </a:tc>
                <a:extLst>
                  <a:ext uri="{0D108BD9-81ED-4DB2-BD59-A6C34878D82A}">
                    <a16:rowId xmlns:a16="http://schemas.microsoft.com/office/drawing/2014/main" val="466317280"/>
                  </a:ext>
                </a:extLst>
              </a:tr>
              <a:tr h="301194">
                <a:tc>
                  <a:txBody>
                    <a:bodyPr/>
                    <a:lstStyle/>
                    <a:p>
                      <a:r>
                        <a:rPr lang="nl-NL" sz="1000"/>
                        <a:t>Kick-off docentteam &amp; mentoren / LOB docenten</a:t>
                      </a:r>
                      <a:endParaRPr lang="nl-NL" sz="1000" dirty="0"/>
                    </a:p>
                  </a:txBody>
                  <a:tcPr marL="72000" marR="72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Docententeam, mentoren / LOB docenten &amp; JINC met directeur &amp; decaan</a:t>
                      </a:r>
                      <a:endParaRPr lang="nl-NL" sz="1000" dirty="0"/>
                    </a:p>
                  </a:txBody>
                  <a:tcPr marL="72000" marR="72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Introductie WWJW en creëren van draagvlak binnen de school</a:t>
                      </a:r>
                    </a:p>
                  </a:txBody>
                  <a:tcPr marL="72000" marR="72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mn-lt"/>
                          <a:ea typeface="+mn-ea"/>
                          <a:cs typeface="+mn-cs"/>
                        </a:rPr>
                        <a:t>Start schooljaar (binnen 3 weken)</a:t>
                      </a:r>
                      <a:endParaRPr lang="nl-NL" sz="1000" kern="1200" dirty="0">
                        <a:solidFill>
                          <a:schemeClr val="tx1"/>
                        </a:solidFill>
                        <a:latin typeface="+mn-lt"/>
                        <a:ea typeface="+mn-ea"/>
                        <a:cs typeface="+mn-cs"/>
                      </a:endParaRPr>
                    </a:p>
                  </a:txBody>
                  <a:tcPr marL="72000" marR="72000" marT="18000" marB="18000"/>
                </a:tc>
                <a:tc>
                  <a:txBody>
                    <a:bodyPr/>
                    <a:lstStyle/>
                    <a:p>
                      <a:r>
                        <a:rPr lang="nl-NL" sz="1000"/>
                        <a:t>30 min.</a:t>
                      </a:r>
                      <a:endParaRPr lang="nl-NL" sz="1000" dirty="0"/>
                    </a:p>
                  </a:txBody>
                  <a:tcPr marL="72000" marR="72000" marT="18000" marB="18000"/>
                </a:tc>
                <a:extLst>
                  <a:ext uri="{0D108BD9-81ED-4DB2-BD59-A6C34878D82A}">
                    <a16:rowId xmlns:a16="http://schemas.microsoft.com/office/drawing/2014/main" val="3202269650"/>
                  </a:ext>
                </a:extLst>
              </a:tr>
              <a:tr h="301194">
                <a:tc>
                  <a:txBody>
                    <a:bodyPr/>
                    <a:lstStyle/>
                    <a:p>
                      <a:r>
                        <a:rPr lang="nl-NL" sz="1000" kern="1200">
                          <a:solidFill>
                            <a:schemeClr val="dk1"/>
                          </a:solidFill>
                          <a:latin typeface="+mn-lt"/>
                          <a:ea typeface="+mn-ea"/>
                          <a:cs typeface="+mn-cs"/>
                        </a:rPr>
                        <a:t>Kick-off coaches</a:t>
                      </a:r>
                      <a:endParaRPr lang="nl-NL" sz="1000" kern="1200" dirty="0">
                        <a:solidFill>
                          <a:schemeClr val="dk1"/>
                        </a:solidFill>
                        <a:latin typeface="+mn-lt"/>
                        <a:ea typeface="+mn-ea"/>
                        <a:cs typeface="+mn-cs"/>
                      </a:endParaRPr>
                    </a:p>
                  </a:txBody>
                  <a:tcPr marL="72000" marR="72000" marT="18000" marB="18000">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a:solidFill>
                            <a:schemeClr val="dk1"/>
                          </a:solidFill>
                          <a:latin typeface="+mn-lt"/>
                          <a:ea typeface="+mn-ea"/>
                          <a:cs typeface="+mn-cs"/>
                        </a:rPr>
                        <a:t>Coaches</a:t>
                      </a:r>
                      <a:endParaRPr lang="nl-NL" sz="1000" kern="1200" dirty="0">
                        <a:solidFill>
                          <a:schemeClr val="dk1"/>
                        </a:solidFill>
                        <a:latin typeface="+mn-lt"/>
                        <a:ea typeface="+mn-ea"/>
                        <a:cs typeface="+mn-cs"/>
                      </a:endParaRPr>
                    </a:p>
                  </a:txBody>
                  <a:tcPr marL="72000" marR="72000" marT="18000" marB="18000">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a:solidFill>
                            <a:schemeClr val="dk1"/>
                          </a:solidFill>
                          <a:latin typeface="+mn-lt"/>
                          <a:ea typeface="+mn-ea"/>
                          <a:cs typeface="+mn-cs"/>
                        </a:rPr>
                        <a:t>Check-in met de coaches over wat ze aankomend jaar te wachten staat</a:t>
                      </a:r>
                      <a:endParaRPr lang="nl-NL" sz="1000" kern="1200" dirty="0">
                        <a:solidFill>
                          <a:schemeClr val="dk1"/>
                        </a:solidFill>
                        <a:latin typeface="+mn-lt"/>
                        <a:ea typeface="+mn-ea"/>
                        <a:cs typeface="+mn-cs"/>
                      </a:endParaRPr>
                    </a:p>
                  </a:txBody>
                  <a:tcPr marL="72000" marR="72000" marT="18000" marB="18000">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a:solidFill>
                            <a:schemeClr val="dk1"/>
                          </a:solidFill>
                          <a:latin typeface="+mn-lt"/>
                          <a:ea typeface="+mn-ea"/>
                          <a:cs typeface="+mn-cs"/>
                        </a:rPr>
                        <a:t>Half uur voorafgaand aan coachgesprek 1</a:t>
                      </a:r>
                      <a:endParaRPr lang="nl-NL" sz="1000" kern="1200" dirty="0">
                        <a:solidFill>
                          <a:schemeClr val="dk1"/>
                        </a:solidFill>
                        <a:latin typeface="+mn-lt"/>
                        <a:ea typeface="+mn-ea"/>
                        <a:cs typeface="+mn-cs"/>
                      </a:endParaRPr>
                    </a:p>
                  </a:txBody>
                  <a:tcPr marL="72000" marR="72000" marT="18000" marB="18000">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a:solidFill>
                            <a:schemeClr val="dk1"/>
                          </a:solidFill>
                          <a:latin typeface="+mn-lt"/>
                          <a:ea typeface="+mn-ea"/>
                          <a:cs typeface="+mn-cs"/>
                        </a:rPr>
                        <a:t>30 min.</a:t>
                      </a:r>
                      <a:endParaRPr lang="nl-NL" sz="1000" kern="1200" dirty="0">
                        <a:solidFill>
                          <a:schemeClr val="dk1"/>
                        </a:solidFill>
                        <a:latin typeface="+mn-lt"/>
                        <a:ea typeface="+mn-ea"/>
                        <a:cs typeface="+mn-cs"/>
                      </a:endParaRPr>
                    </a:p>
                  </a:txBody>
                  <a:tcPr marL="72000" marR="72000" marT="18000" marB="18000">
                    <a:lnB w="12700" cap="flat" cmpd="sng" algn="ctr">
                      <a:solidFill>
                        <a:schemeClr val="bg1"/>
                      </a:solidFill>
                      <a:prstDash val="solid"/>
                      <a:round/>
                      <a:headEnd type="none" w="med" len="med"/>
                      <a:tailEnd type="none" w="med" len="med"/>
                    </a:lnB>
                    <a:solidFill>
                      <a:srgbClr val="E7F0F0"/>
                    </a:solidFill>
                  </a:tcPr>
                </a:tc>
                <a:extLst>
                  <a:ext uri="{0D108BD9-81ED-4DB2-BD59-A6C34878D82A}">
                    <a16:rowId xmlns:a16="http://schemas.microsoft.com/office/drawing/2014/main" val="1423411661"/>
                  </a:ext>
                </a:extLst>
              </a:tr>
              <a:tr h="301194">
                <a:tc>
                  <a:txBody>
                    <a:bodyPr/>
                    <a:lstStyle/>
                    <a:p>
                      <a:r>
                        <a:rPr lang="nl-NL" sz="1000" kern="1200">
                          <a:solidFill>
                            <a:schemeClr val="dk1"/>
                          </a:solidFill>
                          <a:effectLst/>
                          <a:latin typeface="+mn-lt"/>
                          <a:ea typeface="+mn-ea"/>
                          <a:cs typeface="+mn-cs"/>
                        </a:rPr>
                        <a:t>Coachgesprek 1 </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a:t>Coach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a:solidFill>
                            <a:schemeClr val="dk1"/>
                          </a:solidFill>
                          <a:effectLst/>
                          <a:latin typeface="+mn-lt"/>
                          <a:ea typeface="+mn-ea"/>
                          <a:cs typeface="+mn-cs"/>
                        </a:rPr>
                        <a:t>Kennismaken en Opstart opdracht: vreemde beroepen</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pPr marL="0" algn="l" defTabSz="914400" rtl="0" eaLnBrk="1" latinLnBrk="0" hangingPunct="1"/>
                      <a:r>
                        <a:rPr lang="nl-NL" sz="1000" kern="1200">
                          <a:solidFill>
                            <a:schemeClr val="tx1"/>
                          </a:solidFill>
                          <a:latin typeface="+mn-lt"/>
                          <a:ea typeface="+mn-ea"/>
                          <a:cs typeface="+mn-cs"/>
                        </a:rPr>
                        <a:t>Eind oktober</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a:t>Voorbereiding: 1 uur</a:t>
                      </a:r>
                    </a:p>
                    <a:p>
                      <a:r>
                        <a:rPr lang="nl-NL" sz="1000"/>
                        <a:t>Gesprekken: 4 uur en 30 min.</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2911223452"/>
                  </a:ext>
                </a:extLst>
              </a:tr>
              <a:tr h="301194">
                <a:tc>
                  <a:txBody>
                    <a:bodyPr/>
                    <a:lstStyle/>
                    <a:p>
                      <a:r>
                        <a:rPr lang="nl-NL" sz="1000" kern="1200">
                          <a:solidFill>
                            <a:schemeClr val="dk1"/>
                          </a:solidFill>
                          <a:effectLst/>
                          <a:latin typeface="+mn-lt"/>
                          <a:ea typeface="+mn-ea"/>
                          <a:cs typeface="+mn-cs"/>
                        </a:rPr>
                        <a:t>Mentorles 1</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Voorbereiden op Bliksemstage en kennismaking met vacatures + Werkblad</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3e week november</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p>
                    <a:p>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9422060"/>
                  </a:ext>
                </a:extLst>
              </a:tr>
              <a:tr h="301194">
                <a:tc>
                  <a:txBody>
                    <a:bodyPr/>
                    <a:lstStyle/>
                    <a:p>
                      <a:pPr algn="l"/>
                      <a:r>
                        <a:rPr lang="nl-NL" sz="1000" kern="1200">
                          <a:solidFill>
                            <a:schemeClr val="dk1"/>
                          </a:solidFill>
                          <a:effectLst/>
                          <a:latin typeface="+mn-lt"/>
                          <a:ea typeface="+mn-ea"/>
                          <a:cs typeface="+mn-cs"/>
                        </a:rPr>
                        <a:t>Bliksemstage</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nl-NL" sz="1000"/>
                        <a:t>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Eind november </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Coördinatie: 2 uur</a:t>
                      </a:r>
                    </a:p>
                    <a:p>
                      <a:r>
                        <a:rPr lang="nl-NL" sz="1000"/>
                        <a:t>Begeleiding: 4 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8591637"/>
                  </a:ext>
                </a:extLst>
              </a:tr>
              <a:tr h="301194">
                <a:tc>
                  <a:txBody>
                    <a:bodyPr/>
                    <a:lstStyle/>
                    <a:p>
                      <a:pPr algn="l"/>
                      <a:r>
                        <a:rPr lang="nl-NL" sz="1000" kern="1200">
                          <a:solidFill>
                            <a:schemeClr val="dk1"/>
                          </a:solidFill>
                          <a:effectLst/>
                          <a:latin typeface="+mn-lt"/>
                          <a:ea typeface="+mn-ea"/>
                          <a:cs typeface="+mn-cs"/>
                        </a:rPr>
                        <a:t>Mentorles 2</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nl-NL" sz="1000" kern="1200">
                          <a:solidFill>
                            <a:schemeClr val="dk1"/>
                          </a:solidFill>
                          <a:effectLst/>
                          <a:latin typeface="+mn-lt"/>
                          <a:ea typeface="+mn-ea"/>
                          <a:cs typeface="+mn-cs"/>
                        </a:rPr>
                        <a:t>Bliksemstage-verslag maken (in duo's)</a:t>
                      </a:r>
                    </a:p>
                    <a:p>
                      <a:pPr algn="l"/>
                      <a:r>
                        <a:rPr lang="nl-NL" sz="1000" kern="1200">
                          <a:solidFill>
                            <a:schemeClr val="dk1"/>
                          </a:solidFill>
                          <a:effectLst/>
                          <a:latin typeface="+mn-lt"/>
                          <a:ea typeface="+mn-ea"/>
                          <a:cs typeface="+mn-cs"/>
                        </a:rPr>
                        <a:t>In de vorm van vacaturetekst + werkblad</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1e week december</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p>
                    <a:p>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801084"/>
                  </a:ext>
                </a:extLst>
              </a:tr>
              <a:tr h="179373">
                <a:tc>
                  <a:txBody>
                    <a:bodyPr/>
                    <a:lstStyle/>
                    <a:p>
                      <a:r>
                        <a:rPr lang="nl-NL" sz="1000" kern="1200">
                          <a:solidFill>
                            <a:schemeClr val="dk1"/>
                          </a:solidFill>
                          <a:effectLst/>
                          <a:latin typeface="+mn-lt"/>
                          <a:ea typeface="+mn-ea"/>
                          <a:cs typeface="+mn-cs"/>
                        </a:rPr>
                        <a:t>Mentorles 3</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Netwerkkaart invullen (20 minuten)</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Half december </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5175547"/>
                  </a:ext>
                </a:extLst>
              </a:tr>
              <a:tr h="301194">
                <a:tc>
                  <a:txBody>
                    <a:bodyPr/>
                    <a:lstStyle/>
                    <a:p>
                      <a:r>
                        <a:rPr lang="nl-NL" sz="1000" kern="1200">
                          <a:solidFill>
                            <a:schemeClr val="dk1"/>
                          </a:solidFill>
                          <a:effectLst/>
                          <a:latin typeface="+mn-lt"/>
                          <a:ea typeface="+mn-ea"/>
                          <a:cs typeface="+mn-cs"/>
                        </a:rPr>
                        <a:t>Netwerkworkshop, </a:t>
                      </a:r>
                    </a:p>
                    <a:p>
                      <a:r>
                        <a:rPr lang="nl-NL" sz="1000" kern="1200">
                          <a:solidFill>
                            <a:schemeClr val="dk1"/>
                          </a:solidFill>
                          <a:effectLst/>
                          <a:latin typeface="+mn-lt"/>
                          <a:ea typeface="+mn-ea"/>
                          <a:cs typeface="+mn-cs"/>
                        </a:rPr>
                        <a:t>door coach</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Coach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a:solidFill>
                            <a:schemeClr val="dk1"/>
                          </a:solidFill>
                          <a:effectLst/>
                          <a:latin typeface="+mn-lt"/>
                          <a:ea typeface="+mn-ea"/>
                          <a:cs typeface="+mn-cs"/>
                        </a:rPr>
                        <a:t>Leren Netwerken en pitchen, introducee meenemen</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pPr marL="0" algn="l" defTabSz="914400" rtl="0" eaLnBrk="1" latinLnBrk="0" hangingPunct="1"/>
                      <a:r>
                        <a:rPr lang="nl-NL" sz="1000" kern="1200">
                          <a:solidFill>
                            <a:schemeClr val="tx1"/>
                          </a:solidFill>
                          <a:latin typeface="+mn-lt"/>
                          <a:ea typeface="+mn-ea"/>
                          <a:cs typeface="+mn-cs"/>
                        </a:rPr>
                        <a:t>3e week december </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tc>
                  <a:txBody>
                    <a:bodyPr/>
                    <a:lstStyle/>
                    <a:p>
                      <a:r>
                        <a:rPr lang="nl-NL" sz="1000"/>
                        <a:t>Voorbereiding: 1 uur</a:t>
                      </a:r>
                    </a:p>
                    <a:p>
                      <a:r>
                        <a:rPr lang="nl-NL" sz="1000"/>
                        <a:t>Uitvoering: 4 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0F0"/>
                    </a:solidFill>
                  </a:tcPr>
                </a:tc>
                <a:extLst>
                  <a:ext uri="{0D108BD9-81ED-4DB2-BD59-A6C34878D82A}">
                    <a16:rowId xmlns:a16="http://schemas.microsoft.com/office/drawing/2014/main" val="4094430609"/>
                  </a:ext>
                </a:extLst>
              </a:tr>
              <a:tr h="179373">
                <a:tc>
                  <a:txBody>
                    <a:bodyPr/>
                    <a:lstStyle/>
                    <a:p>
                      <a:r>
                        <a:rPr lang="nl-NL" sz="1000" kern="1200">
                          <a:solidFill>
                            <a:schemeClr val="dk1"/>
                          </a:solidFill>
                          <a:effectLst/>
                          <a:latin typeface="+mn-lt"/>
                          <a:ea typeface="+mn-ea"/>
                          <a:cs typeface="+mn-cs"/>
                        </a:rPr>
                        <a:t>Mentorles 4</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Netwerk: social mediapost met hulpvraag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Begin januari </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5461300"/>
                  </a:ext>
                </a:extLst>
              </a:tr>
              <a:tr h="179373">
                <a:tc>
                  <a:txBody>
                    <a:bodyPr/>
                    <a:lstStyle/>
                    <a:p>
                      <a:r>
                        <a:rPr lang="nl-NL" sz="1000" kern="1200">
                          <a:solidFill>
                            <a:schemeClr val="dk1"/>
                          </a:solidFill>
                          <a:effectLst/>
                          <a:latin typeface="+mn-lt"/>
                          <a:ea typeface="+mn-ea"/>
                          <a:cs typeface="+mn-cs"/>
                        </a:rPr>
                        <a:t>Mentorles 5</a:t>
                      </a:r>
                      <a:endParaRPr lang="nl-NL" sz="100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dk1"/>
                          </a:solidFill>
                          <a:effectLst/>
                          <a:latin typeface="+mn-lt"/>
                          <a:ea typeface="+mn-ea"/>
                          <a:cs typeface="+mn-cs"/>
                        </a:rPr>
                        <a:t>Voorbereiding op de Sollicitatietraining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1e week februari</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4283097"/>
                  </a:ext>
                </a:extLst>
              </a:tr>
              <a:tr h="486009">
                <a:tc>
                  <a:txBody>
                    <a:bodyPr/>
                    <a:lstStyle/>
                    <a:p>
                      <a:r>
                        <a:rPr lang="nl-NL" sz="1000"/>
                        <a:t>Sollicitatietraining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Decaan,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februari</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Voorbereiding: 5 uur</a:t>
                      </a:r>
                    </a:p>
                    <a:p>
                      <a:r>
                        <a:rPr lang="nl-NL" sz="1000"/>
                        <a:t>Uitvoering: 4 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628063"/>
                  </a:ext>
                </a:extLst>
              </a:tr>
              <a:tr h="301194">
                <a:tc>
                  <a:txBody>
                    <a:bodyPr/>
                    <a:lstStyle/>
                    <a:p>
                      <a:r>
                        <a:rPr lang="nl-NL" sz="1000" kern="1200">
                          <a:solidFill>
                            <a:schemeClr val="dk1"/>
                          </a:solidFill>
                          <a:effectLst/>
                          <a:latin typeface="+mn-lt"/>
                          <a:ea typeface="+mn-ea"/>
                          <a:cs typeface="+mn-cs"/>
                        </a:rPr>
                        <a:t>Mentorles 6</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Terugkoppeling Sollicitatietraining + Het formele telefoongesprek</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1e week maart</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p>
                    <a:p>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8633076"/>
                  </a:ext>
                </a:extLst>
              </a:tr>
              <a:tr h="301194">
                <a:tc>
                  <a:txBody>
                    <a:bodyPr/>
                    <a:lstStyle/>
                    <a:p>
                      <a:r>
                        <a:rPr lang="nl-NL" sz="1000" kern="1200">
                          <a:solidFill>
                            <a:schemeClr val="dk1"/>
                          </a:solidFill>
                          <a:effectLst/>
                          <a:latin typeface="+mn-lt"/>
                          <a:ea typeface="+mn-ea"/>
                          <a:cs typeface="+mn-cs"/>
                        </a:rPr>
                        <a:t>Bliksemstage 2</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dirty="0">
                          <a:solidFill>
                            <a:schemeClr val="tx1"/>
                          </a:solidFill>
                          <a:latin typeface="+mn-lt"/>
                          <a:ea typeface="+mn-ea"/>
                          <a:cs typeface="+mn-cs"/>
                        </a:rPr>
                        <a:t>maart</a:t>
                      </a: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Coördinatie: 2 uur</a:t>
                      </a:r>
                    </a:p>
                    <a:p>
                      <a:r>
                        <a:rPr lang="nl-NL" sz="1000"/>
                        <a:t>Begeleiding: 4 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6746414"/>
                  </a:ext>
                </a:extLst>
              </a:tr>
              <a:tr h="179373">
                <a:tc>
                  <a:txBody>
                    <a:bodyPr/>
                    <a:lstStyle/>
                    <a:p>
                      <a:r>
                        <a:rPr lang="nl-NL" sz="1000" kern="1200">
                          <a:solidFill>
                            <a:schemeClr val="dk1"/>
                          </a:solidFill>
                          <a:effectLst/>
                          <a:latin typeface="+mn-lt"/>
                          <a:ea typeface="+mn-ea"/>
                          <a:cs typeface="+mn-cs"/>
                        </a:rPr>
                        <a:t>Mentorles 7</a:t>
                      </a:r>
                      <a:endParaRPr lang="nl-NL" sz="100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Werkwijs: stellingname</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4e week maart</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Uitvoering: Lesuur</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64208"/>
                  </a:ext>
                </a:extLst>
              </a:tr>
              <a:tr h="179373">
                <a:tc>
                  <a:txBody>
                    <a:bodyPr/>
                    <a:lstStyle/>
                    <a:p>
                      <a:r>
                        <a:rPr lang="nl-NL" sz="1000" kern="1200">
                          <a:solidFill>
                            <a:schemeClr val="dk1"/>
                          </a:solidFill>
                          <a:effectLst/>
                          <a:latin typeface="+mn-lt"/>
                          <a:ea typeface="+mn-ea"/>
                          <a:cs typeface="+mn-cs"/>
                        </a:rPr>
                        <a:t>Tweeweekse stage</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Leerling</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nl-NL" sz="1000" kern="1200">
                          <a:solidFill>
                            <a:schemeClr val="tx1"/>
                          </a:solidFill>
                          <a:latin typeface="+mn-lt"/>
                          <a:ea typeface="+mn-ea"/>
                          <a:cs typeface="+mn-cs"/>
                        </a:rPr>
                        <a:t>2e tot en met 4e week april</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a:t>Ntb door school</a:t>
                      </a:r>
                      <a:endParaRPr lang="nl-NL" sz="1000" dirty="0"/>
                    </a:p>
                  </a:txBody>
                  <a:tcPr marL="72000" marR="72000"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2328775"/>
                  </a:ext>
                </a:extLst>
              </a:tr>
              <a:tr h="301194">
                <a:tc>
                  <a:txBody>
                    <a:bodyPr/>
                    <a:lstStyle/>
                    <a:p>
                      <a:r>
                        <a:rPr lang="nl-NL" sz="1000" kern="1200">
                          <a:solidFill>
                            <a:schemeClr val="dk1"/>
                          </a:solidFill>
                          <a:effectLst/>
                          <a:latin typeface="+mn-lt"/>
                          <a:ea typeface="+mn-ea"/>
                          <a:cs typeface="+mn-cs"/>
                        </a:rPr>
                        <a:t>Coachgesprek 2</a:t>
                      </a:r>
                      <a:endParaRPr lang="nl-NL" sz="1000" dirty="0"/>
                    </a:p>
                  </a:txBody>
                  <a:tcPr marL="72000" marR="72000" marT="18000" marB="18000">
                    <a:lnT w="12700" cap="flat" cmpd="sng" algn="ctr">
                      <a:solidFill>
                        <a:schemeClr val="bg1"/>
                      </a:solidFill>
                      <a:prstDash val="solid"/>
                      <a:round/>
                      <a:headEnd type="none" w="med" len="med"/>
                      <a:tailEnd type="none" w="med" len="med"/>
                    </a:lnT>
                    <a:solidFill>
                      <a:srgbClr val="E7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Coach &amp; leerling</a:t>
                      </a:r>
                      <a:endParaRPr lang="nl-NL" sz="1000" dirty="0"/>
                    </a:p>
                  </a:txBody>
                  <a:tcPr marL="72000" marR="72000" marT="18000" marB="18000">
                    <a:lnT w="12700" cap="flat" cmpd="sng" algn="ctr">
                      <a:solidFill>
                        <a:schemeClr val="bg1"/>
                      </a:solidFill>
                      <a:prstDash val="solid"/>
                      <a:round/>
                      <a:headEnd type="none" w="med" len="med"/>
                      <a:tailEnd type="none" w="med" len="med"/>
                    </a:lnT>
                    <a:solidFill>
                      <a:srgbClr val="E7F0F0"/>
                    </a:solidFill>
                  </a:tcPr>
                </a:tc>
                <a:tc>
                  <a:txBody>
                    <a:bodyPr/>
                    <a:lstStyle/>
                    <a:p>
                      <a:r>
                        <a:rPr lang="nl-NL" sz="1000" kern="1200">
                          <a:solidFill>
                            <a:schemeClr val="dk1"/>
                          </a:solidFill>
                          <a:effectLst/>
                          <a:latin typeface="+mn-lt"/>
                          <a:ea typeface="+mn-ea"/>
                          <a:cs typeface="+mn-cs"/>
                        </a:rPr>
                        <a:t>Reflectie op stage en leerjaar 3</a:t>
                      </a:r>
                      <a:endParaRPr lang="nl-NL" sz="1000" dirty="0"/>
                    </a:p>
                  </a:txBody>
                  <a:tcPr marL="72000" marR="72000" marT="18000" marB="18000">
                    <a:lnT w="12700" cap="flat" cmpd="sng" algn="ctr">
                      <a:solidFill>
                        <a:schemeClr val="bg1"/>
                      </a:solidFill>
                      <a:prstDash val="solid"/>
                      <a:round/>
                      <a:headEnd type="none" w="med" len="med"/>
                      <a:tailEnd type="none" w="med" len="med"/>
                    </a:lnT>
                    <a:solidFill>
                      <a:srgbClr val="E7F0F0"/>
                    </a:solidFill>
                  </a:tcPr>
                </a:tc>
                <a:tc>
                  <a:txBody>
                    <a:bodyPr/>
                    <a:lstStyle/>
                    <a:p>
                      <a:pPr marL="0" algn="l" defTabSz="914400" rtl="0" eaLnBrk="1" latinLnBrk="0" hangingPunct="1"/>
                      <a:r>
                        <a:rPr lang="nl-NL" sz="1000" kern="1200">
                          <a:solidFill>
                            <a:schemeClr val="tx1"/>
                          </a:solidFill>
                          <a:latin typeface="+mn-lt"/>
                          <a:ea typeface="+mn-ea"/>
                          <a:cs typeface="+mn-cs"/>
                        </a:rPr>
                        <a:t>Half mei</a:t>
                      </a:r>
                      <a:endParaRPr lang="nl-NL" sz="1000" kern="1200" dirty="0">
                        <a:solidFill>
                          <a:schemeClr val="tx1"/>
                        </a:solidFill>
                        <a:latin typeface="+mn-lt"/>
                        <a:ea typeface="+mn-ea"/>
                        <a:cs typeface="+mn-cs"/>
                      </a:endParaRPr>
                    </a:p>
                  </a:txBody>
                  <a:tcPr marL="72000" marR="72000" marT="18000" marB="18000">
                    <a:lnT w="12700" cap="flat" cmpd="sng" algn="ctr">
                      <a:solidFill>
                        <a:schemeClr val="bg1"/>
                      </a:solidFill>
                      <a:prstDash val="solid"/>
                      <a:round/>
                      <a:headEnd type="none" w="med" len="med"/>
                      <a:tailEnd type="none" w="med" len="med"/>
                    </a:lnT>
                    <a:solidFill>
                      <a:srgbClr val="E7F0F0"/>
                    </a:solidFill>
                  </a:tcPr>
                </a:tc>
                <a:tc>
                  <a:txBody>
                    <a:bodyPr/>
                    <a:lstStyle/>
                    <a:p>
                      <a:r>
                        <a:rPr lang="nl-NL" sz="1000" dirty="0"/>
                        <a:t>Voorbereiding: 1 uur</a:t>
                      </a:r>
                    </a:p>
                    <a:p>
                      <a:r>
                        <a:rPr lang="nl-NL" sz="1000" dirty="0"/>
                        <a:t>Gesprekken: 4 uur</a:t>
                      </a:r>
                    </a:p>
                  </a:txBody>
                  <a:tcPr marL="72000" marR="72000" marT="18000" marB="18000">
                    <a:lnT w="12700" cap="flat" cmpd="sng" algn="ctr">
                      <a:solidFill>
                        <a:schemeClr val="bg1"/>
                      </a:solidFill>
                      <a:prstDash val="solid"/>
                      <a:round/>
                      <a:headEnd type="none" w="med" len="med"/>
                      <a:tailEnd type="none" w="med" len="med"/>
                    </a:lnT>
                    <a:solidFill>
                      <a:srgbClr val="E7F0F0"/>
                    </a:solidFill>
                  </a:tcPr>
                </a:tc>
                <a:extLst>
                  <a:ext uri="{0D108BD9-81ED-4DB2-BD59-A6C34878D82A}">
                    <a16:rowId xmlns:a16="http://schemas.microsoft.com/office/drawing/2014/main" val="2685190110"/>
                  </a:ext>
                </a:extLst>
              </a:tr>
            </a:tbl>
          </a:graphicData>
        </a:graphic>
      </p:graphicFrame>
    </p:spTree>
    <p:extLst>
      <p:ext uri="{BB962C8B-B14F-4D97-AF65-F5344CB8AC3E}">
        <p14:creationId xmlns:p14="http://schemas.microsoft.com/office/powerpoint/2010/main" val="386357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9BA6-7267-497B-A858-8AC6A825B50F}"/>
              </a:ext>
            </a:extLst>
          </p:cNvPr>
          <p:cNvSpPr>
            <a:spLocks noGrp="1"/>
          </p:cNvSpPr>
          <p:nvPr>
            <p:ph type="ctrTitle"/>
          </p:nvPr>
        </p:nvSpPr>
        <p:spPr>
          <a:xfrm>
            <a:off x="687584" y="763411"/>
            <a:ext cx="8914072" cy="522912"/>
          </a:xfrm>
        </p:spPr>
        <p:txBody>
          <a:bodyPr>
            <a:normAutofit fontScale="90000"/>
          </a:bodyPr>
          <a:lstStyle/>
          <a:p>
            <a:r>
              <a:rPr lang="nl-NL" dirty="0"/>
              <a:t>Jaaroverzicht van activiteiten – Leerjaar 4</a:t>
            </a:r>
          </a:p>
        </p:txBody>
      </p:sp>
      <p:graphicFrame>
        <p:nvGraphicFramePr>
          <p:cNvPr id="4" name="Table 3">
            <a:extLst>
              <a:ext uri="{FF2B5EF4-FFF2-40B4-BE49-F238E27FC236}">
                <a16:creationId xmlns:a16="http://schemas.microsoft.com/office/drawing/2014/main" id="{38A1ABAB-20BD-4E9B-92A1-76E862DC6C9A}"/>
              </a:ext>
            </a:extLst>
          </p:cNvPr>
          <p:cNvGraphicFramePr>
            <a:graphicFrameLocks noGrp="1" noChangeAspect="1"/>
          </p:cNvGraphicFramePr>
          <p:nvPr/>
        </p:nvGraphicFramePr>
        <p:xfrm>
          <a:off x="161539" y="1592785"/>
          <a:ext cx="11428206" cy="5129031"/>
        </p:xfrm>
        <a:graphic>
          <a:graphicData uri="http://schemas.openxmlformats.org/drawingml/2006/table">
            <a:tbl>
              <a:tblPr firstRow="1" bandRow="1">
                <a:tableStyleId>{5C22544A-7EE6-4342-B048-85BDC9FD1C3A}</a:tableStyleId>
              </a:tblPr>
              <a:tblGrid>
                <a:gridCol w="2063614">
                  <a:extLst>
                    <a:ext uri="{9D8B030D-6E8A-4147-A177-3AD203B41FA5}">
                      <a16:colId xmlns:a16="http://schemas.microsoft.com/office/drawing/2014/main" val="3205231945"/>
                    </a:ext>
                  </a:extLst>
                </a:gridCol>
                <a:gridCol w="2804250">
                  <a:extLst>
                    <a:ext uri="{9D8B030D-6E8A-4147-A177-3AD203B41FA5}">
                      <a16:colId xmlns:a16="http://schemas.microsoft.com/office/drawing/2014/main" val="252978399"/>
                    </a:ext>
                  </a:extLst>
                </a:gridCol>
                <a:gridCol w="2465624">
                  <a:extLst>
                    <a:ext uri="{9D8B030D-6E8A-4147-A177-3AD203B41FA5}">
                      <a16:colId xmlns:a16="http://schemas.microsoft.com/office/drawing/2014/main" val="4064598624"/>
                    </a:ext>
                  </a:extLst>
                </a:gridCol>
                <a:gridCol w="2243884">
                  <a:extLst>
                    <a:ext uri="{9D8B030D-6E8A-4147-A177-3AD203B41FA5}">
                      <a16:colId xmlns:a16="http://schemas.microsoft.com/office/drawing/2014/main" val="4185430959"/>
                    </a:ext>
                  </a:extLst>
                </a:gridCol>
                <a:gridCol w="1850834">
                  <a:extLst>
                    <a:ext uri="{9D8B030D-6E8A-4147-A177-3AD203B41FA5}">
                      <a16:colId xmlns:a16="http://schemas.microsoft.com/office/drawing/2014/main" val="3748283963"/>
                    </a:ext>
                  </a:extLst>
                </a:gridCol>
              </a:tblGrid>
              <a:tr h="214691">
                <a:tc>
                  <a:txBody>
                    <a:bodyPr/>
                    <a:lstStyle/>
                    <a:p>
                      <a:r>
                        <a:rPr lang="nl-NL" sz="1000" dirty="0"/>
                        <a:t>Activiteit</a:t>
                      </a:r>
                    </a:p>
                  </a:txBody>
                  <a:tcPr marL="72000" marR="72000" marT="0" marB="0" anchor="ctr"/>
                </a:tc>
                <a:tc>
                  <a:txBody>
                    <a:bodyPr/>
                    <a:lstStyle/>
                    <a:p>
                      <a:r>
                        <a:rPr lang="nl-NL" sz="1000" dirty="0"/>
                        <a:t>Wie</a:t>
                      </a:r>
                    </a:p>
                  </a:txBody>
                  <a:tcPr marL="72000" marR="72000" marT="0" marB="0" anchor="ctr"/>
                </a:tc>
                <a:tc>
                  <a:txBody>
                    <a:bodyPr/>
                    <a:lstStyle/>
                    <a:p>
                      <a:r>
                        <a:rPr lang="nl-NL" sz="1000"/>
                        <a:t>Toelichting</a:t>
                      </a:r>
                    </a:p>
                  </a:txBody>
                  <a:tcPr marL="72000" marR="72000" marT="0" marB="0" anchor="ctr"/>
                </a:tc>
                <a:tc>
                  <a:txBody>
                    <a:bodyPr/>
                    <a:lstStyle/>
                    <a:p>
                      <a:r>
                        <a:rPr lang="nl-NL" sz="1000"/>
                        <a:t>Wanneer</a:t>
                      </a:r>
                    </a:p>
                  </a:txBody>
                  <a:tcPr marL="72000" marR="72000" marT="0" marB="0" anchor="ctr"/>
                </a:tc>
                <a:tc>
                  <a:txBody>
                    <a:bodyPr/>
                    <a:lstStyle/>
                    <a:p>
                      <a:r>
                        <a:rPr lang="nl-NL" sz="1000"/>
                        <a:t>Tijdsinvestering</a:t>
                      </a:r>
                    </a:p>
                  </a:txBody>
                  <a:tcPr marL="72000" marR="72000" marT="0" marB="0" anchor="ctr"/>
                </a:tc>
                <a:extLst>
                  <a:ext uri="{0D108BD9-81ED-4DB2-BD59-A6C34878D82A}">
                    <a16:rowId xmlns:a16="http://schemas.microsoft.com/office/drawing/2014/main" val="466317280"/>
                  </a:ext>
                </a:extLst>
              </a:tr>
              <a:tr h="360497">
                <a:tc>
                  <a:txBody>
                    <a:bodyPr/>
                    <a:lstStyle/>
                    <a:p>
                      <a:r>
                        <a:rPr lang="nl-NL" sz="1000" dirty="0"/>
                        <a:t>Kick-off docentteam &amp; mentoren / LOB docenten</a:t>
                      </a:r>
                    </a:p>
                  </a:txBody>
                  <a:tcPr marL="72000" marR="72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Docententeam, mentoren / LOB docenten &amp; JINC met directeur &amp; decaan</a:t>
                      </a:r>
                    </a:p>
                  </a:txBody>
                  <a:tcPr marL="72000" marR="72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Introductie WWJW en creëren van draagvlak binnen de school</a:t>
                      </a:r>
                    </a:p>
                  </a:txBody>
                  <a:tcPr marL="72000" marR="72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solidFill>
                            <a:schemeClr val="tx1"/>
                          </a:solidFill>
                        </a:rPr>
                        <a:t>Start schooljaar (binnen 3 weken)</a:t>
                      </a:r>
                    </a:p>
                  </a:txBody>
                  <a:tcPr marL="72000" marR="72000" marT="0" marB="0" anchor="ctr"/>
                </a:tc>
                <a:tc>
                  <a:txBody>
                    <a:bodyPr/>
                    <a:lstStyle/>
                    <a:p>
                      <a:r>
                        <a:rPr lang="nl-NL" sz="1000" dirty="0"/>
                        <a:t>30 min.</a:t>
                      </a:r>
                    </a:p>
                  </a:txBody>
                  <a:tcPr marL="72000" marR="72000" marT="0" marB="0" anchor="ctr"/>
                </a:tc>
                <a:extLst>
                  <a:ext uri="{0D108BD9-81ED-4DB2-BD59-A6C34878D82A}">
                    <a16:rowId xmlns:a16="http://schemas.microsoft.com/office/drawing/2014/main" val="3202269650"/>
                  </a:ext>
                </a:extLst>
              </a:tr>
              <a:tr h="360497">
                <a:tc>
                  <a:txBody>
                    <a:bodyPr/>
                    <a:lstStyle/>
                    <a:p>
                      <a:r>
                        <a:rPr lang="nl-NL" sz="1000" kern="1200" dirty="0">
                          <a:solidFill>
                            <a:schemeClr val="dk1"/>
                          </a:solidFill>
                          <a:latin typeface="+mn-lt"/>
                          <a:ea typeface="+mn-ea"/>
                          <a:cs typeface="+mn-cs"/>
                        </a:rPr>
                        <a:t>Kick-off coaches</a:t>
                      </a:r>
                    </a:p>
                  </a:txBody>
                  <a:tcPr marL="72000" marR="72000" marT="0" marB="0" anchor="ctr">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dirty="0">
                          <a:solidFill>
                            <a:schemeClr val="dk1"/>
                          </a:solidFill>
                          <a:latin typeface="+mn-lt"/>
                          <a:ea typeface="+mn-ea"/>
                          <a:cs typeface="+mn-cs"/>
                        </a:rPr>
                        <a:t>Coaches</a:t>
                      </a:r>
                    </a:p>
                  </a:txBody>
                  <a:tcPr marL="72000" marR="72000" marT="0" marB="0" anchor="ctr">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dirty="0">
                          <a:solidFill>
                            <a:schemeClr val="dk1"/>
                          </a:solidFill>
                          <a:latin typeface="+mn-lt"/>
                          <a:ea typeface="+mn-ea"/>
                          <a:cs typeface="+mn-cs"/>
                        </a:rPr>
                        <a:t>Check-in met de coaches over wat ze aankomend jaar te wachten staat</a:t>
                      </a:r>
                    </a:p>
                  </a:txBody>
                  <a:tcPr marL="72000" marR="72000" marT="0" marB="0" anchor="ctr">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dirty="0">
                          <a:solidFill>
                            <a:schemeClr val="tx1"/>
                          </a:solidFill>
                          <a:latin typeface="+mn-lt"/>
                          <a:ea typeface="+mn-ea"/>
                          <a:cs typeface="+mn-cs"/>
                        </a:rPr>
                        <a:t>Half uur voorafgaand aan 1</a:t>
                      </a:r>
                      <a:r>
                        <a:rPr lang="nl-NL" sz="1000" kern="1200" baseline="30000" dirty="0">
                          <a:solidFill>
                            <a:schemeClr val="tx1"/>
                          </a:solidFill>
                          <a:latin typeface="+mn-lt"/>
                          <a:ea typeface="+mn-ea"/>
                          <a:cs typeface="+mn-cs"/>
                        </a:rPr>
                        <a:t>e</a:t>
                      </a:r>
                      <a:r>
                        <a:rPr lang="nl-NL" sz="1000" kern="1200" dirty="0">
                          <a:solidFill>
                            <a:schemeClr val="tx1"/>
                          </a:solidFill>
                          <a:latin typeface="+mn-lt"/>
                          <a:ea typeface="+mn-ea"/>
                          <a:cs typeface="+mn-cs"/>
                        </a:rPr>
                        <a:t> coachgesprek</a:t>
                      </a:r>
                    </a:p>
                  </a:txBody>
                  <a:tcPr marL="72000" marR="72000" marT="0" marB="0" anchor="ctr">
                    <a:lnB w="12700" cap="flat" cmpd="sng" algn="ctr">
                      <a:solidFill>
                        <a:schemeClr val="bg1"/>
                      </a:solidFill>
                      <a:prstDash val="solid"/>
                      <a:round/>
                      <a:headEnd type="none" w="med" len="med"/>
                      <a:tailEnd type="none" w="med" len="med"/>
                    </a:lnB>
                    <a:solidFill>
                      <a:srgbClr val="E7F0F0"/>
                    </a:solidFill>
                  </a:tcPr>
                </a:tc>
                <a:tc>
                  <a:txBody>
                    <a:bodyPr/>
                    <a:lstStyle/>
                    <a:p>
                      <a:r>
                        <a:rPr lang="nl-NL" sz="1000" kern="1200" dirty="0">
                          <a:solidFill>
                            <a:schemeClr val="dk1"/>
                          </a:solidFill>
                          <a:latin typeface="+mn-lt"/>
                          <a:ea typeface="+mn-ea"/>
                          <a:cs typeface="+mn-cs"/>
                        </a:rPr>
                        <a:t>30 min.</a:t>
                      </a:r>
                    </a:p>
                  </a:txBody>
                  <a:tcPr marL="72000" marR="72000" marT="0" marB="0" anchor="ctr">
                    <a:lnB w="12700" cap="flat" cmpd="sng" algn="ctr">
                      <a:solidFill>
                        <a:schemeClr val="bg1"/>
                      </a:solidFill>
                      <a:prstDash val="solid"/>
                      <a:round/>
                      <a:headEnd type="none" w="med" len="med"/>
                      <a:tailEnd type="none" w="med" len="med"/>
                    </a:lnB>
                    <a:solidFill>
                      <a:srgbClr val="E7F0F0"/>
                    </a:solidFill>
                  </a:tcPr>
                </a:tc>
                <a:extLst>
                  <a:ext uri="{0D108BD9-81ED-4DB2-BD59-A6C34878D82A}">
                    <a16:rowId xmlns:a16="http://schemas.microsoft.com/office/drawing/2014/main" val="1479422060"/>
                  </a:ext>
                </a:extLst>
              </a:tr>
              <a:tr h="360497">
                <a:tc>
                  <a:txBody>
                    <a:bodyPr/>
                    <a:lstStyle/>
                    <a:p>
                      <a:r>
                        <a:rPr lang="nl-NL" sz="1000" kern="1200" dirty="0">
                          <a:solidFill>
                            <a:schemeClr val="dk1"/>
                          </a:solidFill>
                          <a:effectLst/>
                          <a:latin typeface="+mn-lt"/>
                          <a:ea typeface="+mn-ea"/>
                          <a:cs typeface="+mn-cs"/>
                        </a:rPr>
                        <a:t>Coachgesprek 1</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Coach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dirty="0">
                          <a:solidFill>
                            <a:schemeClr val="dk1"/>
                          </a:solidFill>
                          <a:effectLst/>
                          <a:latin typeface="+mn-lt"/>
                          <a:ea typeface="+mn-ea"/>
                          <a:cs typeface="+mn-cs"/>
                        </a:rPr>
                        <a:t>Wat kan ik? Terugblik op LOB- ervaringen + Kwaliteitenspel</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dirty="0">
                          <a:solidFill>
                            <a:schemeClr val="tx1"/>
                          </a:solidFill>
                          <a:effectLst/>
                          <a:latin typeface="+mn-lt"/>
                          <a:ea typeface="+mn-ea"/>
                          <a:cs typeface="+mn-cs"/>
                        </a:rPr>
                        <a:t>half september </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Voorbereiding: 1 uur</a:t>
                      </a:r>
                    </a:p>
                    <a:p>
                      <a:r>
                        <a:rPr lang="nl-NL" sz="1000" dirty="0"/>
                        <a:t>Gesprekken: 4 uur en 30 min.</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488591637"/>
                  </a:ext>
                </a:extLst>
              </a:tr>
              <a:tr h="360497">
                <a:tc>
                  <a:txBody>
                    <a:bodyPr/>
                    <a:lstStyle/>
                    <a:p>
                      <a:r>
                        <a:rPr lang="nl-NL" sz="1000" kern="1200" dirty="0">
                          <a:solidFill>
                            <a:schemeClr val="dk1"/>
                          </a:solidFill>
                          <a:effectLst/>
                          <a:latin typeface="+mn-lt"/>
                          <a:ea typeface="+mn-ea"/>
                          <a:cs typeface="+mn-cs"/>
                        </a:rPr>
                        <a:t>Mentorles 1</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dk1"/>
                          </a:solidFill>
                          <a:effectLst/>
                          <a:latin typeface="+mn-lt"/>
                          <a:ea typeface="+mn-ea"/>
                          <a:cs typeface="+mn-cs"/>
                        </a:rPr>
                        <a:t>Top 3 opleidingen maken + inschrijven online open dag</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tx1"/>
                          </a:solidFill>
                          <a:effectLst/>
                          <a:latin typeface="+mn-lt"/>
                          <a:ea typeface="+mn-ea"/>
                          <a:cs typeface="+mn-cs"/>
                        </a:rPr>
                        <a:t>4e week september</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1342367"/>
                  </a:ext>
                </a:extLst>
              </a:tr>
              <a:tr h="214691">
                <a:tc>
                  <a:txBody>
                    <a:bodyPr/>
                    <a:lstStyle/>
                    <a:p>
                      <a:pPr algn="l"/>
                      <a:r>
                        <a:rPr lang="nl-NL" sz="1000" kern="1200" dirty="0">
                          <a:solidFill>
                            <a:schemeClr val="dk1"/>
                          </a:solidFill>
                          <a:effectLst/>
                          <a:latin typeface="+mn-lt"/>
                          <a:ea typeface="+mn-ea"/>
                          <a:cs typeface="+mn-cs"/>
                        </a:rPr>
                        <a:t>Mentorles 2</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effectLst/>
                          <a:latin typeface="Arial" panose="020B0604020202020204" pitchFamily="34" charset="0"/>
                          <a:ea typeface="Arial" panose="020B0604020202020204" pitchFamily="34" charset="0"/>
                          <a:cs typeface="Arial" panose="020B0604020202020204" pitchFamily="34" charset="0"/>
                        </a:rPr>
                        <a:t>Voorbereiden op </a:t>
                      </a:r>
                      <a:r>
                        <a:rPr lang="nl-NL"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online open dag</a:t>
                      </a:r>
                      <a:endParaRPr lang="nl-NL" sz="1000" dirty="0">
                        <a:effectLst/>
                        <a:latin typeface="Arial" panose="020B0604020202020204" pitchFamily="34" charset="0"/>
                        <a:ea typeface="Arial" panose="020B0604020202020204" pitchFamily="34" charset="0"/>
                        <a:cs typeface="Arial" panose="020B0604020202020204" pitchFamily="34" charset="0"/>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nl-NL" sz="1000" kern="1200" dirty="0">
                          <a:solidFill>
                            <a:schemeClr val="tx1"/>
                          </a:solidFill>
                          <a:effectLst/>
                          <a:latin typeface="+mn-lt"/>
                          <a:ea typeface="+mn-ea"/>
                          <a:cs typeface="+mn-cs"/>
                        </a:rPr>
                        <a:t>1</a:t>
                      </a:r>
                      <a:r>
                        <a:rPr lang="nl-NL" sz="1000" kern="1200" baseline="30000" dirty="0">
                          <a:solidFill>
                            <a:schemeClr val="tx1"/>
                          </a:solidFill>
                          <a:effectLst/>
                          <a:latin typeface="+mn-lt"/>
                          <a:ea typeface="+mn-ea"/>
                          <a:cs typeface="+mn-cs"/>
                        </a:rPr>
                        <a:t>e</a:t>
                      </a:r>
                      <a:r>
                        <a:rPr lang="nl-NL" sz="1000" kern="1200" dirty="0">
                          <a:solidFill>
                            <a:schemeClr val="tx1"/>
                          </a:solidFill>
                          <a:effectLst/>
                          <a:latin typeface="+mn-lt"/>
                          <a:ea typeface="+mn-ea"/>
                          <a:cs typeface="+mn-cs"/>
                        </a:rPr>
                        <a:t> week oktober</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801084"/>
                  </a:ext>
                </a:extLst>
              </a:tr>
              <a:tr h="214691">
                <a:tc>
                  <a:txBody>
                    <a:bodyPr/>
                    <a:lstStyle/>
                    <a:p>
                      <a:pPr algn="l"/>
                      <a:r>
                        <a:rPr lang="nl-NL" sz="1000" kern="1200" dirty="0">
                          <a:solidFill>
                            <a:schemeClr val="dk1"/>
                          </a:solidFill>
                          <a:effectLst/>
                          <a:latin typeface="+mn-lt"/>
                          <a:ea typeface="+mn-ea"/>
                          <a:cs typeface="+mn-cs"/>
                        </a:rPr>
                        <a:t>Online open dag</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lang="nl-NL" sz="100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nl-NL" sz="1000" kern="1200" dirty="0">
                          <a:solidFill>
                            <a:schemeClr val="tx1"/>
                          </a:solidFill>
                          <a:effectLst/>
                          <a:latin typeface="+mn-lt"/>
                          <a:ea typeface="+mn-ea"/>
                          <a:cs typeface="+mn-cs"/>
                        </a:rPr>
                        <a:t>oktober</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Ntb door school</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048930"/>
                  </a:ext>
                </a:extLst>
              </a:tr>
              <a:tr h="214691">
                <a:tc>
                  <a:txBody>
                    <a:bodyPr/>
                    <a:lstStyle/>
                    <a:p>
                      <a:r>
                        <a:rPr lang="nl-NL" sz="1000" kern="1200" dirty="0">
                          <a:solidFill>
                            <a:schemeClr val="dk1"/>
                          </a:solidFill>
                          <a:effectLst/>
                          <a:latin typeface="+mn-lt"/>
                          <a:ea typeface="+mn-ea"/>
                          <a:cs typeface="+mn-cs"/>
                        </a:rPr>
                        <a:t>Mentorles 3</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dk1"/>
                          </a:solidFill>
                          <a:effectLst/>
                          <a:latin typeface="+mn-lt"/>
                          <a:ea typeface="+mn-ea"/>
                          <a:cs typeface="+mn-cs"/>
                        </a:rPr>
                        <a:t>Reflecteren op online open dag</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tx1"/>
                          </a:solidFill>
                          <a:effectLst/>
                          <a:latin typeface="+mn-lt"/>
                          <a:ea typeface="+mn-ea"/>
                          <a:cs typeface="+mn-cs"/>
                        </a:rPr>
                        <a:t>4</a:t>
                      </a:r>
                      <a:r>
                        <a:rPr lang="nl-NL" sz="1000" kern="1200" baseline="30000" dirty="0">
                          <a:solidFill>
                            <a:schemeClr val="tx1"/>
                          </a:solidFill>
                          <a:effectLst/>
                          <a:latin typeface="+mn-lt"/>
                          <a:ea typeface="+mn-ea"/>
                          <a:cs typeface="+mn-cs"/>
                        </a:rPr>
                        <a:t>e</a:t>
                      </a:r>
                      <a:r>
                        <a:rPr lang="nl-NL" sz="1000" kern="1200" dirty="0">
                          <a:solidFill>
                            <a:schemeClr val="tx1"/>
                          </a:solidFill>
                          <a:effectLst/>
                          <a:latin typeface="+mn-lt"/>
                          <a:ea typeface="+mn-ea"/>
                          <a:cs typeface="+mn-cs"/>
                        </a:rPr>
                        <a:t> week oktober</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040263"/>
                  </a:ext>
                </a:extLst>
              </a:tr>
              <a:tr h="214691">
                <a:tc>
                  <a:txBody>
                    <a:bodyPr/>
                    <a:lstStyle/>
                    <a:p>
                      <a:r>
                        <a:rPr lang="nl-NL" sz="1000" kern="1200" dirty="0">
                          <a:solidFill>
                            <a:schemeClr val="dk1"/>
                          </a:solidFill>
                          <a:effectLst/>
                          <a:latin typeface="+mn-lt"/>
                          <a:ea typeface="+mn-ea"/>
                          <a:cs typeface="+mn-cs"/>
                        </a:rPr>
                        <a:t>Mentorles 4</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Definitieve keuze mbo-bliksemstage </a:t>
                      </a:r>
                      <a:endParaRPr lang="nl-NL" sz="100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u="sng" kern="1200" dirty="0">
                          <a:solidFill>
                            <a:schemeClr val="tx1"/>
                          </a:solidFill>
                          <a:effectLst/>
                          <a:latin typeface="+mn-lt"/>
                          <a:ea typeface="+mn-ea"/>
                          <a:cs typeface="+mn-cs"/>
                        </a:rPr>
                        <a:t>Deadline</a:t>
                      </a:r>
                      <a:r>
                        <a:rPr lang="nl-NL" sz="1000" kern="1200" dirty="0">
                          <a:solidFill>
                            <a:schemeClr val="tx1"/>
                          </a:solidFill>
                          <a:effectLst/>
                          <a:latin typeface="+mn-lt"/>
                          <a:ea typeface="+mn-ea"/>
                          <a:cs typeface="+mn-cs"/>
                        </a:rPr>
                        <a:t>: eind 2</a:t>
                      </a:r>
                      <a:r>
                        <a:rPr lang="nl-NL" sz="1000" kern="1200" baseline="30000" dirty="0">
                          <a:solidFill>
                            <a:schemeClr val="tx1"/>
                          </a:solidFill>
                          <a:effectLst/>
                          <a:latin typeface="+mn-lt"/>
                          <a:ea typeface="+mn-ea"/>
                          <a:cs typeface="+mn-cs"/>
                        </a:rPr>
                        <a:t>e</a:t>
                      </a:r>
                      <a:r>
                        <a:rPr lang="nl-NL" sz="1000" kern="1200" dirty="0">
                          <a:solidFill>
                            <a:schemeClr val="tx1"/>
                          </a:solidFill>
                          <a:effectLst/>
                          <a:latin typeface="+mn-lt"/>
                          <a:ea typeface="+mn-ea"/>
                          <a:cs typeface="+mn-cs"/>
                        </a:rPr>
                        <a:t> week november</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5175547"/>
                  </a:ext>
                </a:extLst>
              </a:tr>
              <a:tr h="360497">
                <a:tc>
                  <a:txBody>
                    <a:bodyPr/>
                    <a:lstStyle/>
                    <a:p>
                      <a:r>
                        <a:rPr lang="nl-NL" sz="1000" kern="1200" dirty="0">
                          <a:solidFill>
                            <a:schemeClr val="dk1"/>
                          </a:solidFill>
                          <a:effectLst/>
                          <a:latin typeface="+mn-lt"/>
                          <a:ea typeface="+mn-ea"/>
                          <a:cs typeface="+mn-cs"/>
                        </a:rPr>
                        <a:t>Coachgesprek 2</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Coach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dirty="0">
                          <a:solidFill>
                            <a:schemeClr val="dk1"/>
                          </a:solidFill>
                          <a:effectLst/>
                          <a:latin typeface="+mn-lt"/>
                          <a:ea typeface="+mn-ea"/>
                          <a:cs typeface="+mn-cs"/>
                        </a:rPr>
                        <a:t>Beide in Beeld: hoe ziet jouw (toekomstige) werk eruit?</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dirty="0">
                          <a:solidFill>
                            <a:schemeClr val="tx1"/>
                          </a:solidFill>
                          <a:effectLst/>
                          <a:latin typeface="+mn-lt"/>
                          <a:ea typeface="+mn-ea"/>
                          <a:cs typeface="+mn-cs"/>
                        </a:rPr>
                        <a:t>Begin december</a:t>
                      </a:r>
                      <a:endParaRPr lang="nl-NL"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Voorbereiding: 1 uur</a:t>
                      </a:r>
                    </a:p>
                    <a:p>
                      <a:r>
                        <a:rPr lang="nl-NL" sz="1000" dirty="0"/>
                        <a:t>Gesprekken: 4 uur</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3305461300"/>
                  </a:ext>
                </a:extLst>
              </a:tr>
              <a:tr h="506303">
                <a:tc>
                  <a:txBody>
                    <a:bodyPr/>
                    <a:lstStyle/>
                    <a:p>
                      <a:r>
                        <a:rPr lang="nl-NL" sz="1000" kern="1200" dirty="0">
                          <a:solidFill>
                            <a:schemeClr val="dk1"/>
                          </a:solidFill>
                          <a:effectLst/>
                          <a:latin typeface="+mn-lt"/>
                          <a:ea typeface="+mn-ea"/>
                          <a:cs typeface="+mn-cs"/>
                        </a:rPr>
                        <a:t>Mentorles 5</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effectLst/>
                          <a:latin typeface="Arial" panose="020B0604020202020204" pitchFamily="34" charset="0"/>
                          <a:ea typeface="Arial" panose="020B0604020202020204" pitchFamily="34" charset="0"/>
                          <a:cs typeface="Arial" panose="020B0604020202020204" pitchFamily="34" charset="0"/>
                        </a:rPr>
                        <a:t>V</a:t>
                      </a:r>
                      <a:r>
                        <a:rPr lang="nl-NL"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oorbereiden Bliksemstage op het mbo &amp; uitzoeken hoe je er komt</a:t>
                      </a:r>
                      <a:endParaRPr lang="nl-NL" sz="1000" dirty="0">
                        <a:effectLst/>
                        <a:latin typeface="Arial" panose="020B0604020202020204" pitchFamily="34" charset="0"/>
                        <a:ea typeface="Arial" panose="020B0604020202020204" pitchFamily="34" charset="0"/>
                        <a:cs typeface="Arial" panose="020B0604020202020204" pitchFamily="34" charset="0"/>
                      </a:endParaRPr>
                    </a:p>
                    <a:p>
                      <a:r>
                        <a:rPr lang="nl-NL"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Werkblad: voorbereiding mbo-</a:t>
                      </a:r>
                      <a:r>
                        <a:rPr lang="nl-NL" sz="1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bst</a:t>
                      </a:r>
                      <a:endParaRPr lang="nl-NL" sz="1000" dirty="0">
                        <a:effectLst/>
                        <a:latin typeface="Arial" panose="020B0604020202020204" pitchFamily="34" charset="0"/>
                        <a:ea typeface="Arial" panose="020B0604020202020204" pitchFamily="34" charset="0"/>
                        <a:cs typeface="Arial" panose="020B0604020202020204" pitchFamily="34" charset="0"/>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tx1"/>
                          </a:solidFill>
                          <a:effectLst/>
                          <a:latin typeface="+mn-lt"/>
                          <a:ea typeface="+mn-ea"/>
                          <a:cs typeface="+mn-cs"/>
                        </a:rPr>
                        <a:t>Begin januari </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4283097"/>
                  </a:ext>
                </a:extLst>
              </a:tr>
              <a:tr h="360497">
                <a:tc>
                  <a:txBody>
                    <a:bodyPr/>
                    <a:lstStyle/>
                    <a:p>
                      <a:r>
                        <a:rPr lang="nl-NL" sz="1000" kern="1200" dirty="0">
                          <a:solidFill>
                            <a:schemeClr val="dk1"/>
                          </a:solidFill>
                          <a:effectLst/>
                          <a:latin typeface="+mn-lt"/>
                          <a:ea typeface="+mn-ea"/>
                          <a:cs typeface="+mn-cs"/>
                        </a:rPr>
                        <a:t>Bliksemstage MBO</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dk1"/>
                          </a:solidFill>
                          <a:effectLst/>
                          <a:latin typeface="+mn-lt"/>
                          <a:ea typeface="+mn-ea"/>
                          <a:cs typeface="+mn-cs"/>
                        </a:rPr>
                        <a:t>Op locatie, een meeloopochtend bij de opleiding van leerling’s keuze</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tx1"/>
                          </a:solidFill>
                          <a:effectLst/>
                          <a:latin typeface="+mn-lt"/>
                          <a:ea typeface="+mn-ea"/>
                          <a:cs typeface="+mn-cs"/>
                        </a:rPr>
                        <a:t>4</a:t>
                      </a:r>
                      <a:r>
                        <a:rPr lang="nl-NL" sz="1000" kern="1200" baseline="30000" dirty="0">
                          <a:solidFill>
                            <a:schemeClr val="tx1"/>
                          </a:solidFill>
                          <a:effectLst/>
                          <a:latin typeface="+mn-lt"/>
                          <a:ea typeface="+mn-ea"/>
                          <a:cs typeface="+mn-cs"/>
                        </a:rPr>
                        <a:t>e</a:t>
                      </a:r>
                      <a:r>
                        <a:rPr lang="nl-NL" sz="1000" kern="1200" dirty="0">
                          <a:solidFill>
                            <a:schemeClr val="tx1"/>
                          </a:solidFill>
                          <a:effectLst/>
                          <a:latin typeface="+mn-lt"/>
                          <a:ea typeface="+mn-ea"/>
                          <a:cs typeface="+mn-cs"/>
                        </a:rPr>
                        <a:t> week januari </a:t>
                      </a:r>
                      <a:endParaRPr lang="nl-NL"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dirty="0"/>
                        <a:t>Voorbereiding: 2 uur</a:t>
                      </a:r>
                    </a:p>
                    <a:p>
                      <a:r>
                        <a:rPr lang="nl-NL" sz="1000" dirty="0"/>
                        <a:t>Uitvoering: 4 uur</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628063"/>
                  </a:ext>
                </a:extLst>
              </a:tr>
              <a:tr h="506303">
                <a:tc>
                  <a:txBody>
                    <a:bodyPr/>
                    <a:lstStyle/>
                    <a:p>
                      <a:r>
                        <a:rPr lang="nl-NL" sz="1000" kern="1200" dirty="0">
                          <a:solidFill>
                            <a:schemeClr val="dk1"/>
                          </a:solidFill>
                          <a:effectLst/>
                          <a:latin typeface="+mn-lt"/>
                          <a:ea typeface="+mn-ea"/>
                          <a:cs typeface="+mn-cs"/>
                        </a:rPr>
                        <a:t>Mentorles 6</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a:solidFill>
                            <a:schemeClr val="dk1"/>
                          </a:solidFill>
                          <a:effectLst/>
                          <a:latin typeface="+mn-lt"/>
                          <a:ea typeface="+mn-ea"/>
                          <a:cs typeface="+mn-cs"/>
                        </a:rPr>
                        <a:t>Bliksemstage reflectieopdracht: maak een social post van jouw mbo bliksemstage</a:t>
                      </a:r>
                      <a:endParaRPr lang="nl-NL" sz="100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tx1"/>
                          </a:solidFill>
                          <a:effectLst/>
                          <a:latin typeface="+mn-lt"/>
                          <a:ea typeface="+mn-ea"/>
                          <a:cs typeface="+mn-cs"/>
                        </a:rPr>
                        <a:t>Begin februari </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8633076"/>
                  </a:ext>
                </a:extLst>
              </a:tr>
              <a:tr h="214691">
                <a:tc>
                  <a:txBody>
                    <a:bodyPr/>
                    <a:lstStyle/>
                    <a:p>
                      <a:r>
                        <a:rPr lang="nl-NL" sz="1000" kern="1200" dirty="0">
                          <a:solidFill>
                            <a:schemeClr val="dk1"/>
                          </a:solidFill>
                          <a:effectLst/>
                          <a:latin typeface="+mn-lt"/>
                          <a:ea typeface="+mn-ea"/>
                          <a:cs typeface="+mn-cs"/>
                        </a:rPr>
                        <a:t>Coachgesprek 3</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Coach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dirty="0">
                          <a:solidFill>
                            <a:schemeClr val="dk1"/>
                          </a:solidFill>
                          <a:effectLst/>
                          <a:latin typeface="+mn-lt"/>
                          <a:ea typeface="+mn-ea"/>
                          <a:cs typeface="+mn-cs"/>
                        </a:rPr>
                        <a:t>Inschrijven MBO + waardenspel</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kern="1200" dirty="0">
                          <a:solidFill>
                            <a:schemeClr val="tx1"/>
                          </a:solidFill>
                          <a:effectLst/>
                          <a:latin typeface="+mn-lt"/>
                          <a:ea typeface="+mn-ea"/>
                          <a:cs typeface="+mn-cs"/>
                        </a:rPr>
                        <a:t>2</a:t>
                      </a:r>
                      <a:r>
                        <a:rPr lang="nl-NL" sz="1000" kern="1200" baseline="30000" dirty="0">
                          <a:solidFill>
                            <a:schemeClr val="tx1"/>
                          </a:solidFill>
                          <a:effectLst/>
                          <a:latin typeface="+mn-lt"/>
                          <a:ea typeface="+mn-ea"/>
                          <a:cs typeface="+mn-cs"/>
                        </a:rPr>
                        <a:t>e</a:t>
                      </a:r>
                      <a:r>
                        <a:rPr lang="nl-NL" sz="1000" kern="1200" dirty="0">
                          <a:solidFill>
                            <a:schemeClr val="tx1"/>
                          </a:solidFill>
                          <a:effectLst/>
                          <a:latin typeface="+mn-lt"/>
                          <a:ea typeface="+mn-ea"/>
                          <a:cs typeface="+mn-cs"/>
                        </a:rPr>
                        <a:t> week februari </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Voorbereiding: 1 uur</a:t>
                      </a:r>
                    </a:p>
                    <a:p>
                      <a:r>
                        <a:rPr lang="nl-NL" sz="1000" dirty="0"/>
                        <a:t>Gesprekken: 4 uur</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1416746414"/>
                  </a:ext>
                </a:extLst>
              </a:tr>
              <a:tr h="360497">
                <a:tc>
                  <a:txBody>
                    <a:bodyPr/>
                    <a:lstStyle/>
                    <a:p>
                      <a:r>
                        <a:rPr lang="nl-NL" sz="1000" kern="1200" dirty="0">
                          <a:solidFill>
                            <a:schemeClr val="dk1"/>
                          </a:solidFill>
                          <a:effectLst/>
                          <a:latin typeface="+mn-lt"/>
                          <a:ea typeface="+mn-ea"/>
                          <a:cs typeface="+mn-cs"/>
                        </a:rPr>
                        <a:t>Mentorles 7</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Mentoren/LOB Docenten &amp; leerling</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dk1"/>
                          </a:solidFill>
                          <a:effectLst/>
                          <a:latin typeface="+mn-lt"/>
                          <a:ea typeface="+mn-ea"/>
                          <a:cs typeface="+mn-cs"/>
                        </a:rPr>
                        <a:t>Voorbereiden/ organiseren feestelijke afsluiting</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NL" sz="1000" kern="1200" dirty="0">
                          <a:solidFill>
                            <a:schemeClr val="tx1"/>
                          </a:solidFill>
                          <a:effectLst/>
                          <a:latin typeface="+mn-lt"/>
                          <a:ea typeface="+mn-ea"/>
                          <a:cs typeface="+mn-cs"/>
                        </a:rPr>
                        <a:t>Begin april </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err="1"/>
                        <a:t>Uitvoering</a:t>
                      </a:r>
                      <a:r>
                        <a:rPr lang="en-US" sz="1000" dirty="0"/>
                        <a:t>: </a:t>
                      </a:r>
                      <a:r>
                        <a:rPr lang="en-US" sz="1000" dirty="0" err="1"/>
                        <a:t>Lesuur</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64208"/>
                  </a:ext>
                </a:extLst>
              </a:tr>
              <a:tr h="214691">
                <a:tc>
                  <a:txBody>
                    <a:bodyPr/>
                    <a:lstStyle/>
                    <a:p>
                      <a:r>
                        <a:rPr lang="nl-NL" sz="1000" kern="1200" dirty="0">
                          <a:solidFill>
                            <a:schemeClr val="dk1"/>
                          </a:solidFill>
                          <a:effectLst/>
                          <a:latin typeface="+mn-lt"/>
                          <a:ea typeface="+mn-ea"/>
                          <a:cs typeface="+mn-cs"/>
                        </a:rPr>
                        <a:t>Feestelijke afsluiting</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dk1"/>
                          </a:solidFill>
                          <a:effectLst/>
                          <a:latin typeface="+mn-lt"/>
                          <a:ea typeface="+mn-ea"/>
                          <a:cs typeface="+mn-cs"/>
                        </a:rPr>
                        <a:t>Coaches, ouders, leraren &amp; leerlingen</a:t>
                      </a:r>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endParaRPr lang="nl-NL" sz="1000" dirty="0"/>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4</a:t>
                      </a:r>
                      <a:r>
                        <a:rPr lang="nl-NL" sz="1000" kern="1200" baseline="30000" dirty="0">
                          <a:solidFill>
                            <a:schemeClr val="tx1"/>
                          </a:solidFill>
                          <a:effectLst/>
                          <a:latin typeface="+mn-lt"/>
                          <a:ea typeface="+mn-ea"/>
                          <a:cs typeface="+mn-cs"/>
                        </a:rPr>
                        <a:t>e</a:t>
                      </a:r>
                      <a:r>
                        <a:rPr lang="nl-NL" sz="1000" kern="1200" dirty="0">
                          <a:solidFill>
                            <a:schemeClr val="tx1"/>
                          </a:solidFill>
                          <a:effectLst/>
                          <a:latin typeface="+mn-lt"/>
                          <a:ea typeface="+mn-ea"/>
                          <a:cs typeface="+mn-cs"/>
                        </a:rPr>
                        <a:t> week april </a:t>
                      </a:r>
                      <a:endParaRPr lang="nl-NL" sz="1000" dirty="0">
                        <a:solidFill>
                          <a:schemeClr val="tx1"/>
                        </a:solidFill>
                      </a:endParaRP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tc>
                  <a:txBody>
                    <a:bodyPr/>
                    <a:lstStyle/>
                    <a:p>
                      <a:r>
                        <a:rPr lang="nl-NL" sz="1000" dirty="0"/>
                        <a:t>Ntb door school</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E0DF"/>
                    </a:solidFill>
                  </a:tcPr>
                </a:tc>
                <a:extLst>
                  <a:ext uri="{0D108BD9-81ED-4DB2-BD59-A6C34878D82A}">
                    <a16:rowId xmlns:a16="http://schemas.microsoft.com/office/drawing/2014/main" val="4102328775"/>
                  </a:ext>
                </a:extLst>
              </a:tr>
            </a:tbl>
          </a:graphicData>
        </a:graphic>
      </p:graphicFrame>
    </p:spTree>
    <p:extLst>
      <p:ext uri="{BB962C8B-B14F-4D97-AF65-F5344CB8AC3E}">
        <p14:creationId xmlns:p14="http://schemas.microsoft.com/office/powerpoint/2010/main" val="289427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B085-7AF0-4CE2-B207-549E7B6E6B6B}"/>
              </a:ext>
            </a:extLst>
          </p:cNvPr>
          <p:cNvSpPr>
            <a:spLocks noGrp="1"/>
          </p:cNvSpPr>
          <p:nvPr>
            <p:ph type="ctrTitle"/>
          </p:nvPr>
        </p:nvSpPr>
        <p:spPr/>
        <p:txBody>
          <a:bodyPr>
            <a:normAutofit fontScale="90000"/>
          </a:bodyPr>
          <a:lstStyle/>
          <a:p>
            <a:r>
              <a:rPr lang="nl-NL" dirty="0"/>
              <a:t>Wat verwachten wij van de Coaches?</a:t>
            </a:r>
          </a:p>
        </p:txBody>
      </p:sp>
      <p:sp>
        <p:nvSpPr>
          <p:cNvPr id="7" name="Text Placeholder 6">
            <a:extLst>
              <a:ext uri="{FF2B5EF4-FFF2-40B4-BE49-F238E27FC236}">
                <a16:creationId xmlns:a16="http://schemas.microsoft.com/office/drawing/2014/main" id="{B9C20D0F-E04C-4286-B6EB-92120312D4FF}"/>
              </a:ext>
            </a:extLst>
          </p:cNvPr>
          <p:cNvSpPr>
            <a:spLocks noGrp="1"/>
          </p:cNvSpPr>
          <p:nvPr>
            <p:ph type="body" sz="quarter" idx="11"/>
          </p:nvPr>
        </p:nvSpPr>
        <p:spPr>
          <a:xfrm>
            <a:off x="687387" y="1957564"/>
            <a:ext cx="10901430" cy="4137025"/>
          </a:xfrm>
        </p:spPr>
        <p:txBody>
          <a:bodyPr>
            <a:normAutofit/>
          </a:bodyPr>
          <a:lstStyle/>
          <a:p>
            <a:r>
              <a:rPr lang="nl-NL" sz="2000" b="1" dirty="0">
                <a:solidFill>
                  <a:srgbClr val="EF7D00"/>
                </a:solidFill>
              </a:rPr>
              <a:t>Verdieping op 3 aspecten van Coaching:</a:t>
            </a:r>
          </a:p>
          <a:p>
            <a:pPr marL="457200" indent="-457200">
              <a:lnSpc>
                <a:spcPct val="200000"/>
              </a:lnSpc>
              <a:buAutoNum type="arabicPeriod"/>
            </a:pPr>
            <a:r>
              <a:rPr lang="nl-NL" sz="2000" dirty="0"/>
              <a:t>Oprechte interesse en actieve betrokkenheid</a:t>
            </a:r>
          </a:p>
          <a:p>
            <a:pPr marL="457200" indent="-457200">
              <a:lnSpc>
                <a:spcPct val="200000"/>
              </a:lnSpc>
              <a:buAutoNum type="arabicPeriod"/>
            </a:pPr>
            <a:r>
              <a:rPr lang="nl-NL" sz="2000" dirty="0"/>
              <a:t>Open, oordeelvrij en verwachtingsvol zijn</a:t>
            </a:r>
          </a:p>
          <a:p>
            <a:pPr marL="457200" indent="-457200">
              <a:lnSpc>
                <a:spcPct val="200000"/>
              </a:lnSpc>
              <a:buAutoNum type="arabicPeriod"/>
            </a:pPr>
            <a:r>
              <a:rPr lang="nl-NL" sz="2000" dirty="0"/>
              <a:t>Kracht van metacommunicatie</a:t>
            </a:r>
          </a:p>
        </p:txBody>
      </p:sp>
      <p:sp>
        <p:nvSpPr>
          <p:cNvPr id="5" name="Rectangle 4">
            <a:extLst>
              <a:ext uri="{FF2B5EF4-FFF2-40B4-BE49-F238E27FC236}">
                <a16:creationId xmlns:a16="http://schemas.microsoft.com/office/drawing/2014/main" id="{43159AF2-6E52-4B2E-8B7B-320686A1BA6C}"/>
              </a:ext>
            </a:extLst>
          </p:cNvPr>
          <p:cNvSpPr/>
          <p:nvPr/>
        </p:nvSpPr>
        <p:spPr>
          <a:xfrm rot="2620203">
            <a:off x="8589287" y="1027132"/>
            <a:ext cx="4582638" cy="5958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Indien van toepassing </a:t>
            </a:r>
          </a:p>
          <a:p>
            <a:pPr algn="ctr"/>
            <a:r>
              <a:rPr lang="nl-NL"/>
              <a:t>voor de school</a:t>
            </a:r>
          </a:p>
        </p:txBody>
      </p:sp>
    </p:spTree>
    <p:extLst>
      <p:ext uri="{BB962C8B-B14F-4D97-AF65-F5344CB8AC3E}">
        <p14:creationId xmlns:p14="http://schemas.microsoft.com/office/powerpoint/2010/main" val="12288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A118798-DC00-4EDA-8073-FA3A224AAA55}"/>
              </a:ext>
            </a:extLst>
          </p:cNvPr>
          <p:cNvSpPr>
            <a:spLocks noGrp="1"/>
          </p:cNvSpPr>
          <p:nvPr>
            <p:ph type="subTitle" idx="1"/>
          </p:nvPr>
        </p:nvSpPr>
        <p:spPr>
          <a:xfrm>
            <a:off x="2400800" y="1505147"/>
            <a:ext cx="6937163" cy="2756444"/>
          </a:xfrm>
        </p:spPr>
        <p:txBody>
          <a:bodyPr>
            <a:normAutofit/>
          </a:bodyPr>
          <a:lstStyle/>
          <a:p>
            <a:pPr marL="342900" indent="-342900">
              <a:buFont typeface="+mj-lt"/>
              <a:buAutoNum type="arabicPeriod"/>
            </a:pPr>
            <a:r>
              <a:rPr lang="nl-NL" sz="1400" b="1" dirty="0"/>
              <a:t>Introductie Weten Wat Je Wil (WWJW)</a:t>
            </a:r>
          </a:p>
          <a:p>
            <a:pPr marL="342900" indent="-342900">
              <a:buFont typeface="+mj-lt"/>
              <a:buAutoNum type="arabicPeriod"/>
            </a:pPr>
            <a:r>
              <a:rPr lang="nl-NL" sz="1400" b="1" dirty="0"/>
              <a:t>Wie zijn er onderdeel van WWJW?</a:t>
            </a:r>
          </a:p>
          <a:p>
            <a:pPr marL="342900" indent="-342900">
              <a:buFont typeface="+mj-lt"/>
              <a:buAutoNum type="arabicPeriod"/>
            </a:pPr>
            <a:r>
              <a:rPr lang="nl-NL" sz="1400" b="1" dirty="0"/>
              <a:t>Hoe ziet WWJW er in de praktijk uit?</a:t>
            </a:r>
          </a:p>
          <a:p>
            <a:pPr marL="342900" indent="-342900">
              <a:buFont typeface="+mj-lt"/>
              <a:buAutoNum type="arabicPeriod"/>
            </a:pPr>
            <a:r>
              <a:rPr lang="nl-NL" sz="1400" b="1" dirty="0"/>
              <a:t>Volwaardig LOB programma</a:t>
            </a:r>
          </a:p>
          <a:p>
            <a:pPr marL="342900" indent="-342900">
              <a:buFont typeface="+mj-lt"/>
              <a:buAutoNum type="arabicPeriod"/>
            </a:pPr>
            <a:r>
              <a:rPr lang="nl-NL" sz="1400" b="1" dirty="0"/>
              <a:t>Jaaroverzicht van activiteiten per leerjaar</a:t>
            </a:r>
          </a:p>
          <a:p>
            <a:pPr marL="342900" indent="-342900">
              <a:buFont typeface="+mj-lt"/>
              <a:buAutoNum type="arabicPeriod"/>
            </a:pPr>
            <a:r>
              <a:rPr lang="nl-NL" sz="1400" b="1" dirty="0"/>
              <a:t>Links aanvullende documentatie &amp; informatie</a:t>
            </a:r>
          </a:p>
          <a:p>
            <a:pPr marL="342900" indent="-342900">
              <a:buFont typeface="+mj-lt"/>
              <a:buAutoNum type="arabicPeriod"/>
            </a:pPr>
            <a:endParaRPr lang="nl-NL" sz="1400" b="1" dirty="0"/>
          </a:p>
          <a:p>
            <a:pPr marL="342900" indent="-342900">
              <a:buFont typeface="+mj-lt"/>
              <a:buAutoNum type="arabicPeriod"/>
            </a:pPr>
            <a:endParaRPr lang="nl-NL" sz="1400" b="1" dirty="0"/>
          </a:p>
          <a:p>
            <a:pPr marL="171450" indent="-171450">
              <a:buFont typeface="Arial" panose="020B0604020202020204" pitchFamily="34" charset="0"/>
              <a:buChar char="•"/>
            </a:pPr>
            <a:endParaRPr lang="nl-NL" sz="1400" dirty="0"/>
          </a:p>
        </p:txBody>
      </p:sp>
      <p:sp>
        <p:nvSpPr>
          <p:cNvPr id="3" name="Title 2">
            <a:extLst>
              <a:ext uri="{FF2B5EF4-FFF2-40B4-BE49-F238E27FC236}">
                <a16:creationId xmlns:a16="http://schemas.microsoft.com/office/drawing/2014/main" id="{44E30BF3-5B9C-4647-AB72-2A7E1BE53DC8}"/>
              </a:ext>
            </a:extLst>
          </p:cNvPr>
          <p:cNvSpPr>
            <a:spLocks noGrp="1"/>
          </p:cNvSpPr>
          <p:nvPr>
            <p:ph type="ctrTitle"/>
          </p:nvPr>
        </p:nvSpPr>
        <p:spPr/>
        <p:txBody>
          <a:bodyPr/>
          <a:lstStyle/>
          <a:p>
            <a:r>
              <a:rPr lang="nl-NL"/>
              <a:t>Agenda</a:t>
            </a:r>
          </a:p>
        </p:txBody>
      </p:sp>
    </p:spTree>
    <p:extLst>
      <p:ext uri="{BB962C8B-B14F-4D97-AF65-F5344CB8AC3E}">
        <p14:creationId xmlns:p14="http://schemas.microsoft.com/office/powerpoint/2010/main" val="225102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97FD50-0E1A-4DF5-846C-E668304BB397}"/>
              </a:ext>
            </a:extLst>
          </p:cNvPr>
          <p:cNvSpPr/>
          <p:nvPr/>
        </p:nvSpPr>
        <p:spPr>
          <a:xfrm>
            <a:off x="11720945" y="581891"/>
            <a:ext cx="535710" cy="42949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6BEEF3A3-1A44-4734-928D-5587E1DCF597}"/>
              </a:ext>
            </a:extLst>
          </p:cNvPr>
          <p:cNvPicPr>
            <a:picLocks noChangeAspect="1"/>
          </p:cNvPicPr>
          <p:nvPr/>
        </p:nvPicPr>
        <p:blipFill>
          <a:blip r:embed="rId3"/>
          <a:stretch>
            <a:fillRect/>
          </a:stretch>
        </p:blipFill>
        <p:spPr>
          <a:xfrm rot="754071">
            <a:off x="9634395" y="4420118"/>
            <a:ext cx="2855400" cy="2151555"/>
          </a:xfrm>
          <a:prstGeom prst="rect">
            <a:avLst/>
          </a:prstGeom>
        </p:spPr>
      </p:pic>
      <p:sp>
        <p:nvSpPr>
          <p:cNvPr id="3" name="Rectangle 2">
            <a:extLst>
              <a:ext uri="{FF2B5EF4-FFF2-40B4-BE49-F238E27FC236}">
                <a16:creationId xmlns:a16="http://schemas.microsoft.com/office/drawing/2014/main" id="{F7F1DEB2-3782-4DCF-9F43-CDDA655ED8BD}"/>
              </a:ext>
            </a:extLst>
          </p:cNvPr>
          <p:cNvSpPr/>
          <p:nvPr/>
        </p:nvSpPr>
        <p:spPr>
          <a:xfrm>
            <a:off x="-1" y="581891"/>
            <a:ext cx="2678545" cy="567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CC52C31F-AD09-4B95-AD45-C8F3534A3F80}"/>
              </a:ext>
            </a:extLst>
          </p:cNvPr>
          <p:cNvSpPr>
            <a:spLocks noGrp="1"/>
          </p:cNvSpPr>
          <p:nvPr>
            <p:ph type="ctrTitle"/>
          </p:nvPr>
        </p:nvSpPr>
        <p:spPr>
          <a:xfrm>
            <a:off x="747386" y="768314"/>
            <a:ext cx="7862536" cy="701608"/>
          </a:xfrm>
        </p:spPr>
        <p:txBody>
          <a:bodyPr>
            <a:normAutofit fontScale="90000"/>
          </a:bodyPr>
          <a:lstStyle/>
          <a:p>
            <a:r>
              <a:rPr lang="nl-NL"/>
              <a:t>Weten Wat Je Wil</a:t>
            </a:r>
            <a:br>
              <a:rPr lang="nl-NL"/>
            </a:br>
            <a:r>
              <a:rPr lang="nl-NL" sz="1800"/>
              <a:t>Ondersteuning op alle fronten</a:t>
            </a:r>
            <a:endParaRPr lang="nl-NL"/>
          </a:p>
        </p:txBody>
      </p:sp>
      <p:sp>
        <p:nvSpPr>
          <p:cNvPr id="213" name="Rectangle: Rounded Corners 212">
            <a:extLst>
              <a:ext uri="{FF2B5EF4-FFF2-40B4-BE49-F238E27FC236}">
                <a16:creationId xmlns:a16="http://schemas.microsoft.com/office/drawing/2014/main" id="{B74EA7C2-A0D1-4B1C-BB83-2DD441C36B4D}"/>
              </a:ext>
            </a:extLst>
          </p:cNvPr>
          <p:cNvSpPr/>
          <p:nvPr/>
        </p:nvSpPr>
        <p:spPr>
          <a:xfrm>
            <a:off x="4588948" y="1869808"/>
            <a:ext cx="3255151" cy="3671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4C1A4A3A-7179-4344-920F-E1C305562FED}"/>
              </a:ext>
            </a:extLst>
          </p:cNvPr>
          <p:cNvGrpSpPr/>
          <p:nvPr/>
        </p:nvGrpSpPr>
        <p:grpSpPr>
          <a:xfrm>
            <a:off x="783177" y="1869808"/>
            <a:ext cx="3255151" cy="3671676"/>
            <a:chOff x="783177" y="1869808"/>
            <a:chExt cx="3255151" cy="3671676"/>
          </a:xfrm>
        </p:grpSpPr>
        <p:sp>
          <p:nvSpPr>
            <p:cNvPr id="90" name="Rectangle: Rounded Corners 89">
              <a:extLst>
                <a:ext uri="{FF2B5EF4-FFF2-40B4-BE49-F238E27FC236}">
                  <a16:creationId xmlns:a16="http://schemas.microsoft.com/office/drawing/2014/main" id="{7DBE76B1-4297-405F-A500-4BD23BADED05}"/>
                </a:ext>
              </a:extLst>
            </p:cNvPr>
            <p:cNvSpPr/>
            <p:nvPr/>
          </p:nvSpPr>
          <p:spPr>
            <a:xfrm>
              <a:off x="783177" y="1869808"/>
              <a:ext cx="3255151" cy="3671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 name="Group 11">
              <a:extLst>
                <a:ext uri="{FF2B5EF4-FFF2-40B4-BE49-F238E27FC236}">
                  <a16:creationId xmlns:a16="http://schemas.microsoft.com/office/drawing/2014/main" id="{5C6F0B00-80EF-4DFF-BD21-25941F888C77}"/>
                </a:ext>
              </a:extLst>
            </p:cNvPr>
            <p:cNvGrpSpPr/>
            <p:nvPr/>
          </p:nvGrpSpPr>
          <p:grpSpPr>
            <a:xfrm>
              <a:off x="1528678" y="2144279"/>
              <a:ext cx="1764145" cy="1058293"/>
              <a:chOff x="1082613" y="1987692"/>
              <a:chExt cx="1764145" cy="1058293"/>
            </a:xfrm>
          </p:grpSpPr>
          <p:sp>
            <p:nvSpPr>
              <p:cNvPr id="92" name="TextBox 91">
                <a:extLst>
                  <a:ext uri="{FF2B5EF4-FFF2-40B4-BE49-F238E27FC236}">
                    <a16:creationId xmlns:a16="http://schemas.microsoft.com/office/drawing/2014/main" id="{18B57307-CC67-4817-B093-C3DD33CB0D68}"/>
                  </a:ext>
                </a:extLst>
              </p:cNvPr>
              <p:cNvSpPr txBox="1"/>
              <p:nvPr/>
            </p:nvSpPr>
            <p:spPr>
              <a:xfrm>
                <a:off x="1082613" y="2738208"/>
                <a:ext cx="1764145" cy="307777"/>
              </a:xfrm>
              <a:prstGeom prst="rect">
                <a:avLst/>
              </a:prstGeom>
              <a:noFill/>
            </p:spPr>
            <p:txBody>
              <a:bodyPr wrap="square" rtlCol="0">
                <a:spAutoFit/>
              </a:bodyPr>
              <a:lstStyle/>
              <a:p>
                <a:pPr algn="ctr"/>
                <a:r>
                  <a:rPr lang="nl-NL" sz="1400" b="1"/>
                  <a:t>Waarom jINC?</a:t>
                </a:r>
              </a:p>
            </p:txBody>
          </p:sp>
          <p:grpSp>
            <p:nvGrpSpPr>
              <p:cNvPr id="9" name="Group 8">
                <a:extLst>
                  <a:ext uri="{FF2B5EF4-FFF2-40B4-BE49-F238E27FC236}">
                    <a16:creationId xmlns:a16="http://schemas.microsoft.com/office/drawing/2014/main" id="{D5E5B3E2-8B3A-4044-9ECA-3C9CA6869DD2}"/>
                  </a:ext>
                </a:extLst>
              </p:cNvPr>
              <p:cNvGrpSpPr/>
              <p:nvPr/>
            </p:nvGrpSpPr>
            <p:grpSpPr>
              <a:xfrm>
                <a:off x="1604685" y="1987692"/>
                <a:ext cx="720000" cy="720000"/>
                <a:chOff x="1030751" y="2470767"/>
                <a:chExt cx="720000" cy="720000"/>
              </a:xfrm>
            </p:grpSpPr>
            <p:sp>
              <p:nvSpPr>
                <p:cNvPr id="91" name="Oval 90">
                  <a:extLst>
                    <a:ext uri="{FF2B5EF4-FFF2-40B4-BE49-F238E27FC236}">
                      <a16:creationId xmlns:a16="http://schemas.microsoft.com/office/drawing/2014/main" id="{C62025D3-A49A-4142-BB3E-4A97F7004B71}"/>
                    </a:ext>
                  </a:extLst>
                </p:cNvPr>
                <p:cNvSpPr/>
                <p:nvPr/>
              </p:nvSpPr>
              <p:spPr>
                <a:xfrm>
                  <a:off x="1030751" y="2470767"/>
                  <a:ext cx="720000" cy="720000"/>
                </a:xfrm>
                <a:prstGeom prst="ellipse">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3" name="Group 152">
                  <a:extLst>
                    <a:ext uri="{FF2B5EF4-FFF2-40B4-BE49-F238E27FC236}">
                      <a16:creationId xmlns:a16="http://schemas.microsoft.com/office/drawing/2014/main" id="{83FB39DC-52D8-4E01-8E14-26684129ED9A}"/>
                    </a:ext>
                  </a:extLst>
                </p:cNvPr>
                <p:cNvGrpSpPr>
                  <a:grpSpLocks noChangeAspect="1"/>
                </p:cNvGrpSpPr>
                <p:nvPr/>
              </p:nvGrpSpPr>
              <p:grpSpPr bwMode="auto">
                <a:xfrm>
                  <a:off x="1157106" y="2610336"/>
                  <a:ext cx="483906" cy="478306"/>
                  <a:chOff x="5504" y="1720"/>
                  <a:chExt cx="432" cy="427"/>
                </a:xfrm>
                <a:solidFill>
                  <a:schemeClr val="bg1"/>
                </a:solidFill>
              </p:grpSpPr>
              <p:sp>
                <p:nvSpPr>
                  <p:cNvPr id="94" name="Freeform 153">
                    <a:extLst>
                      <a:ext uri="{FF2B5EF4-FFF2-40B4-BE49-F238E27FC236}">
                        <a16:creationId xmlns:a16="http://schemas.microsoft.com/office/drawing/2014/main" id="{096F4F83-B553-4713-A099-0BD14A143537}"/>
                      </a:ext>
                    </a:extLst>
                  </p:cNvPr>
                  <p:cNvSpPr>
                    <a:spLocks noEditPoints="1"/>
                  </p:cNvSpPr>
                  <p:nvPr/>
                </p:nvSpPr>
                <p:spPr bwMode="auto">
                  <a:xfrm>
                    <a:off x="5649" y="1811"/>
                    <a:ext cx="142" cy="140"/>
                  </a:xfrm>
                  <a:custGeom>
                    <a:avLst/>
                    <a:gdLst>
                      <a:gd name="T0" fmla="*/ 48 w 96"/>
                      <a:gd name="T1" fmla="*/ 95 h 95"/>
                      <a:gd name="T2" fmla="*/ 0 w 96"/>
                      <a:gd name="T3" fmla="*/ 47 h 95"/>
                      <a:gd name="T4" fmla="*/ 48 w 96"/>
                      <a:gd name="T5" fmla="*/ 0 h 95"/>
                      <a:gd name="T6" fmla="*/ 96 w 96"/>
                      <a:gd name="T7" fmla="*/ 47 h 95"/>
                      <a:gd name="T8" fmla="*/ 48 w 96"/>
                      <a:gd name="T9" fmla="*/ 95 h 95"/>
                      <a:gd name="T10" fmla="*/ 48 w 96"/>
                      <a:gd name="T11" fmla="*/ 12 h 95"/>
                      <a:gd name="T12" fmla="*/ 12 w 96"/>
                      <a:gd name="T13" fmla="*/ 47 h 95"/>
                      <a:gd name="T14" fmla="*/ 48 w 96"/>
                      <a:gd name="T15" fmla="*/ 83 h 95"/>
                      <a:gd name="T16" fmla="*/ 84 w 96"/>
                      <a:gd name="T17" fmla="*/ 47 h 95"/>
                      <a:gd name="T18" fmla="*/ 48 w 96"/>
                      <a:gd name="T19"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5">
                        <a:moveTo>
                          <a:pt x="48" y="95"/>
                        </a:moveTo>
                        <a:cubicBezTo>
                          <a:pt x="22" y="95"/>
                          <a:pt x="0" y="74"/>
                          <a:pt x="0" y="47"/>
                        </a:cubicBezTo>
                        <a:cubicBezTo>
                          <a:pt x="0" y="21"/>
                          <a:pt x="22" y="0"/>
                          <a:pt x="48" y="0"/>
                        </a:cubicBezTo>
                        <a:cubicBezTo>
                          <a:pt x="75" y="0"/>
                          <a:pt x="96" y="21"/>
                          <a:pt x="96" y="47"/>
                        </a:cubicBezTo>
                        <a:cubicBezTo>
                          <a:pt x="96" y="74"/>
                          <a:pt x="75" y="95"/>
                          <a:pt x="48" y="95"/>
                        </a:cubicBezTo>
                        <a:close/>
                        <a:moveTo>
                          <a:pt x="48" y="12"/>
                        </a:moveTo>
                        <a:cubicBezTo>
                          <a:pt x="29" y="12"/>
                          <a:pt x="12" y="28"/>
                          <a:pt x="12" y="47"/>
                        </a:cubicBezTo>
                        <a:cubicBezTo>
                          <a:pt x="12" y="67"/>
                          <a:pt x="29" y="83"/>
                          <a:pt x="48" y="83"/>
                        </a:cubicBezTo>
                        <a:cubicBezTo>
                          <a:pt x="68" y="83"/>
                          <a:pt x="84" y="67"/>
                          <a:pt x="84" y="47"/>
                        </a:cubicBezTo>
                        <a:cubicBezTo>
                          <a:pt x="84" y="28"/>
                          <a:pt x="68" y="12"/>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95" name="Freeform 154">
                    <a:extLst>
                      <a:ext uri="{FF2B5EF4-FFF2-40B4-BE49-F238E27FC236}">
                        <a16:creationId xmlns:a16="http://schemas.microsoft.com/office/drawing/2014/main" id="{C076D16A-58C4-4169-9056-FEF8748DE67B}"/>
                      </a:ext>
                    </a:extLst>
                  </p:cNvPr>
                  <p:cNvSpPr>
                    <a:spLocks/>
                  </p:cNvSpPr>
                  <p:nvPr/>
                </p:nvSpPr>
                <p:spPr bwMode="auto">
                  <a:xfrm>
                    <a:off x="5606" y="1928"/>
                    <a:ext cx="228" cy="219"/>
                  </a:xfrm>
                  <a:custGeom>
                    <a:avLst/>
                    <a:gdLst>
                      <a:gd name="T0" fmla="*/ 123 w 154"/>
                      <a:gd name="T1" fmla="*/ 148 h 148"/>
                      <a:gd name="T2" fmla="*/ 32 w 154"/>
                      <a:gd name="T3" fmla="*/ 148 h 148"/>
                      <a:gd name="T4" fmla="*/ 8 w 154"/>
                      <a:gd name="T5" fmla="*/ 136 h 148"/>
                      <a:gd name="T6" fmla="*/ 3 w 154"/>
                      <a:gd name="T7" fmla="*/ 109 h 148"/>
                      <a:gd name="T8" fmla="*/ 3 w 154"/>
                      <a:gd name="T9" fmla="*/ 109 h 148"/>
                      <a:gd name="T10" fmla="*/ 48 w 154"/>
                      <a:gd name="T11" fmla="*/ 1 h 148"/>
                      <a:gd name="T12" fmla="*/ 59 w 154"/>
                      <a:gd name="T13" fmla="*/ 5 h 148"/>
                      <a:gd name="T14" fmla="*/ 14 w 154"/>
                      <a:gd name="T15" fmla="*/ 113 h 148"/>
                      <a:gd name="T16" fmla="*/ 17 w 154"/>
                      <a:gd name="T17" fmla="*/ 129 h 148"/>
                      <a:gd name="T18" fmla="*/ 32 w 154"/>
                      <a:gd name="T19" fmla="*/ 136 h 148"/>
                      <a:gd name="T20" fmla="*/ 123 w 154"/>
                      <a:gd name="T21" fmla="*/ 136 h 148"/>
                      <a:gd name="T22" fmla="*/ 137 w 154"/>
                      <a:gd name="T23" fmla="*/ 129 h 148"/>
                      <a:gd name="T24" fmla="*/ 140 w 154"/>
                      <a:gd name="T25" fmla="*/ 113 h 148"/>
                      <a:gd name="T26" fmla="*/ 95 w 154"/>
                      <a:gd name="T27" fmla="*/ 5 h 148"/>
                      <a:gd name="T28" fmla="*/ 106 w 154"/>
                      <a:gd name="T29" fmla="*/ 0 h 148"/>
                      <a:gd name="T30" fmla="*/ 151 w 154"/>
                      <a:gd name="T31" fmla="*/ 109 h 148"/>
                      <a:gd name="T32" fmla="*/ 151 w 154"/>
                      <a:gd name="T33" fmla="*/ 109 h 148"/>
                      <a:gd name="T34" fmla="*/ 147 w 154"/>
                      <a:gd name="T35" fmla="*/ 136 h 148"/>
                      <a:gd name="T36" fmla="*/ 123 w 154"/>
                      <a:gd name="T3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48">
                        <a:moveTo>
                          <a:pt x="123" y="148"/>
                        </a:moveTo>
                        <a:cubicBezTo>
                          <a:pt x="32" y="148"/>
                          <a:pt x="32" y="148"/>
                          <a:pt x="32" y="148"/>
                        </a:cubicBezTo>
                        <a:cubicBezTo>
                          <a:pt x="22" y="148"/>
                          <a:pt x="13" y="143"/>
                          <a:pt x="8" y="136"/>
                        </a:cubicBezTo>
                        <a:cubicBezTo>
                          <a:pt x="2" y="128"/>
                          <a:pt x="0" y="118"/>
                          <a:pt x="3" y="109"/>
                        </a:cubicBezTo>
                        <a:cubicBezTo>
                          <a:pt x="3" y="109"/>
                          <a:pt x="3" y="109"/>
                          <a:pt x="3" y="109"/>
                        </a:cubicBezTo>
                        <a:cubicBezTo>
                          <a:pt x="48" y="1"/>
                          <a:pt x="48" y="1"/>
                          <a:pt x="48" y="1"/>
                        </a:cubicBezTo>
                        <a:cubicBezTo>
                          <a:pt x="59" y="5"/>
                          <a:pt x="59" y="5"/>
                          <a:pt x="59" y="5"/>
                        </a:cubicBezTo>
                        <a:cubicBezTo>
                          <a:pt x="14" y="113"/>
                          <a:pt x="14" y="113"/>
                          <a:pt x="14" y="113"/>
                        </a:cubicBezTo>
                        <a:cubicBezTo>
                          <a:pt x="13" y="118"/>
                          <a:pt x="14" y="124"/>
                          <a:pt x="17" y="129"/>
                        </a:cubicBezTo>
                        <a:cubicBezTo>
                          <a:pt x="21" y="133"/>
                          <a:pt x="26" y="136"/>
                          <a:pt x="32" y="136"/>
                        </a:cubicBezTo>
                        <a:cubicBezTo>
                          <a:pt x="123" y="136"/>
                          <a:pt x="123" y="136"/>
                          <a:pt x="123" y="136"/>
                        </a:cubicBezTo>
                        <a:cubicBezTo>
                          <a:pt x="128" y="136"/>
                          <a:pt x="134" y="133"/>
                          <a:pt x="137" y="129"/>
                        </a:cubicBezTo>
                        <a:cubicBezTo>
                          <a:pt x="141" y="124"/>
                          <a:pt x="142" y="118"/>
                          <a:pt x="140" y="113"/>
                        </a:cubicBezTo>
                        <a:cubicBezTo>
                          <a:pt x="95" y="5"/>
                          <a:pt x="95" y="5"/>
                          <a:pt x="95" y="5"/>
                        </a:cubicBezTo>
                        <a:cubicBezTo>
                          <a:pt x="106" y="0"/>
                          <a:pt x="106" y="0"/>
                          <a:pt x="106" y="0"/>
                        </a:cubicBezTo>
                        <a:cubicBezTo>
                          <a:pt x="151" y="109"/>
                          <a:pt x="151" y="109"/>
                          <a:pt x="151" y="109"/>
                        </a:cubicBezTo>
                        <a:cubicBezTo>
                          <a:pt x="151" y="109"/>
                          <a:pt x="151" y="109"/>
                          <a:pt x="151" y="109"/>
                        </a:cubicBezTo>
                        <a:cubicBezTo>
                          <a:pt x="154" y="118"/>
                          <a:pt x="153" y="128"/>
                          <a:pt x="147" y="136"/>
                        </a:cubicBezTo>
                        <a:cubicBezTo>
                          <a:pt x="141" y="143"/>
                          <a:pt x="132" y="148"/>
                          <a:pt x="123"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96" name="Freeform 155">
                    <a:extLst>
                      <a:ext uri="{FF2B5EF4-FFF2-40B4-BE49-F238E27FC236}">
                        <a16:creationId xmlns:a16="http://schemas.microsoft.com/office/drawing/2014/main" id="{6A04C8B5-CBE2-4856-9807-2FC0C7ACCD9D}"/>
                      </a:ext>
                    </a:extLst>
                  </p:cNvPr>
                  <p:cNvSpPr>
                    <a:spLocks noEditPoints="1"/>
                  </p:cNvSpPr>
                  <p:nvPr/>
                </p:nvSpPr>
                <p:spPr bwMode="auto">
                  <a:xfrm>
                    <a:off x="5631" y="1720"/>
                    <a:ext cx="178" cy="71"/>
                  </a:xfrm>
                  <a:custGeom>
                    <a:avLst/>
                    <a:gdLst>
                      <a:gd name="T0" fmla="*/ 60 w 120"/>
                      <a:gd name="T1" fmla="*/ 48 h 48"/>
                      <a:gd name="T2" fmla="*/ 0 w 120"/>
                      <a:gd name="T3" fmla="*/ 24 h 48"/>
                      <a:gd name="T4" fmla="*/ 60 w 120"/>
                      <a:gd name="T5" fmla="*/ 0 h 48"/>
                      <a:gd name="T6" fmla="*/ 120 w 120"/>
                      <a:gd name="T7" fmla="*/ 24 h 48"/>
                      <a:gd name="T8" fmla="*/ 60 w 120"/>
                      <a:gd name="T9" fmla="*/ 48 h 48"/>
                      <a:gd name="T10" fmla="*/ 60 w 120"/>
                      <a:gd name="T11" fmla="*/ 12 h 48"/>
                      <a:gd name="T12" fmla="*/ 12 w 120"/>
                      <a:gd name="T13" fmla="*/ 24 h 48"/>
                      <a:gd name="T14" fmla="*/ 60 w 120"/>
                      <a:gd name="T15" fmla="*/ 36 h 48"/>
                      <a:gd name="T16" fmla="*/ 108 w 120"/>
                      <a:gd name="T17" fmla="*/ 24 h 48"/>
                      <a:gd name="T18" fmla="*/ 60 w 120"/>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48">
                        <a:moveTo>
                          <a:pt x="60" y="48"/>
                        </a:moveTo>
                        <a:cubicBezTo>
                          <a:pt x="31" y="48"/>
                          <a:pt x="0" y="41"/>
                          <a:pt x="0" y="24"/>
                        </a:cubicBezTo>
                        <a:cubicBezTo>
                          <a:pt x="0" y="8"/>
                          <a:pt x="31" y="0"/>
                          <a:pt x="60" y="0"/>
                        </a:cubicBezTo>
                        <a:cubicBezTo>
                          <a:pt x="89" y="0"/>
                          <a:pt x="120" y="8"/>
                          <a:pt x="120" y="24"/>
                        </a:cubicBezTo>
                        <a:cubicBezTo>
                          <a:pt x="120" y="41"/>
                          <a:pt x="89" y="48"/>
                          <a:pt x="60" y="48"/>
                        </a:cubicBezTo>
                        <a:close/>
                        <a:moveTo>
                          <a:pt x="60" y="12"/>
                        </a:moveTo>
                        <a:cubicBezTo>
                          <a:pt x="29" y="12"/>
                          <a:pt x="12" y="21"/>
                          <a:pt x="12" y="24"/>
                        </a:cubicBezTo>
                        <a:cubicBezTo>
                          <a:pt x="12" y="27"/>
                          <a:pt x="29" y="36"/>
                          <a:pt x="60" y="36"/>
                        </a:cubicBezTo>
                        <a:cubicBezTo>
                          <a:pt x="92" y="36"/>
                          <a:pt x="108" y="27"/>
                          <a:pt x="108" y="24"/>
                        </a:cubicBezTo>
                        <a:cubicBezTo>
                          <a:pt x="108" y="21"/>
                          <a:pt x="92"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97" name="Freeform 156">
                    <a:extLst>
                      <a:ext uri="{FF2B5EF4-FFF2-40B4-BE49-F238E27FC236}">
                        <a16:creationId xmlns:a16="http://schemas.microsoft.com/office/drawing/2014/main" id="{6D015671-654D-42B3-A5C4-7ADE4E42EA61}"/>
                      </a:ext>
                    </a:extLst>
                  </p:cNvPr>
                  <p:cNvSpPr>
                    <a:spLocks/>
                  </p:cNvSpPr>
                  <p:nvPr/>
                </p:nvSpPr>
                <p:spPr bwMode="auto">
                  <a:xfrm>
                    <a:off x="5504" y="1834"/>
                    <a:ext cx="182" cy="179"/>
                  </a:xfrm>
                  <a:custGeom>
                    <a:avLst/>
                    <a:gdLst>
                      <a:gd name="T0" fmla="*/ 71 w 123"/>
                      <a:gd name="T1" fmla="*/ 121 h 121"/>
                      <a:gd name="T2" fmla="*/ 32 w 123"/>
                      <a:gd name="T3" fmla="*/ 109 h 121"/>
                      <a:gd name="T4" fmla="*/ 3 w 123"/>
                      <a:gd name="T5" fmla="*/ 6 h 121"/>
                      <a:gd name="T6" fmla="*/ 6 w 123"/>
                      <a:gd name="T7" fmla="*/ 1 h 121"/>
                      <a:gd name="T8" fmla="*/ 13 w 123"/>
                      <a:gd name="T9" fmla="*/ 2 h 121"/>
                      <a:gd name="T10" fmla="*/ 123 w 123"/>
                      <a:gd name="T11" fmla="*/ 67 h 121"/>
                      <a:gd name="T12" fmla="*/ 118 w 123"/>
                      <a:gd name="T13" fmla="*/ 77 h 121"/>
                      <a:gd name="T14" fmla="*/ 14 w 123"/>
                      <a:gd name="T15" fmla="*/ 18 h 121"/>
                      <a:gd name="T16" fmla="*/ 40 w 123"/>
                      <a:gd name="T17" fmla="*/ 100 h 121"/>
                      <a:gd name="T18" fmla="*/ 102 w 123"/>
                      <a:gd name="T19" fmla="*/ 103 h 121"/>
                      <a:gd name="T20" fmla="*/ 106 w 123"/>
                      <a:gd name="T21" fmla="*/ 115 h 121"/>
                      <a:gd name="T22" fmla="*/ 71 w 123"/>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21">
                        <a:moveTo>
                          <a:pt x="71" y="121"/>
                        </a:moveTo>
                        <a:cubicBezTo>
                          <a:pt x="57" y="121"/>
                          <a:pt x="44" y="118"/>
                          <a:pt x="32" y="109"/>
                        </a:cubicBezTo>
                        <a:cubicBezTo>
                          <a:pt x="10" y="92"/>
                          <a:pt x="0" y="57"/>
                          <a:pt x="3" y="6"/>
                        </a:cubicBezTo>
                        <a:cubicBezTo>
                          <a:pt x="3" y="4"/>
                          <a:pt x="4" y="2"/>
                          <a:pt x="6" y="1"/>
                        </a:cubicBezTo>
                        <a:cubicBezTo>
                          <a:pt x="9" y="0"/>
                          <a:pt x="11" y="1"/>
                          <a:pt x="13" y="2"/>
                        </a:cubicBezTo>
                        <a:cubicBezTo>
                          <a:pt x="25" y="13"/>
                          <a:pt x="97" y="53"/>
                          <a:pt x="123" y="67"/>
                        </a:cubicBezTo>
                        <a:cubicBezTo>
                          <a:pt x="118" y="77"/>
                          <a:pt x="118" y="77"/>
                          <a:pt x="118" y="77"/>
                        </a:cubicBezTo>
                        <a:cubicBezTo>
                          <a:pt x="114" y="75"/>
                          <a:pt x="43" y="37"/>
                          <a:pt x="14" y="18"/>
                        </a:cubicBezTo>
                        <a:cubicBezTo>
                          <a:pt x="14" y="59"/>
                          <a:pt x="22" y="86"/>
                          <a:pt x="40" y="100"/>
                        </a:cubicBezTo>
                        <a:cubicBezTo>
                          <a:pt x="58" y="114"/>
                          <a:pt x="84" y="109"/>
                          <a:pt x="102" y="103"/>
                        </a:cubicBezTo>
                        <a:cubicBezTo>
                          <a:pt x="106" y="115"/>
                          <a:pt x="106" y="115"/>
                          <a:pt x="106" y="115"/>
                        </a:cubicBezTo>
                        <a:cubicBezTo>
                          <a:pt x="96" y="118"/>
                          <a:pt x="83" y="121"/>
                          <a:pt x="7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98" name="Freeform 157">
                    <a:extLst>
                      <a:ext uri="{FF2B5EF4-FFF2-40B4-BE49-F238E27FC236}">
                        <a16:creationId xmlns:a16="http://schemas.microsoft.com/office/drawing/2014/main" id="{EAB026E5-FB4B-44AE-8249-8B8DB04E9528}"/>
                      </a:ext>
                    </a:extLst>
                  </p:cNvPr>
                  <p:cNvSpPr>
                    <a:spLocks/>
                  </p:cNvSpPr>
                  <p:nvPr/>
                </p:nvSpPr>
                <p:spPr bwMode="auto">
                  <a:xfrm>
                    <a:off x="5756" y="1834"/>
                    <a:ext cx="180" cy="179"/>
                  </a:xfrm>
                  <a:custGeom>
                    <a:avLst/>
                    <a:gdLst>
                      <a:gd name="T0" fmla="*/ 52 w 122"/>
                      <a:gd name="T1" fmla="*/ 121 h 121"/>
                      <a:gd name="T2" fmla="*/ 16 w 122"/>
                      <a:gd name="T3" fmla="*/ 115 h 121"/>
                      <a:gd name="T4" fmla="*/ 20 w 122"/>
                      <a:gd name="T5" fmla="*/ 103 h 121"/>
                      <a:gd name="T6" fmla="*/ 83 w 122"/>
                      <a:gd name="T7" fmla="*/ 100 h 121"/>
                      <a:gd name="T8" fmla="*/ 108 w 122"/>
                      <a:gd name="T9" fmla="*/ 18 h 121"/>
                      <a:gd name="T10" fmla="*/ 5 w 122"/>
                      <a:gd name="T11" fmla="*/ 77 h 121"/>
                      <a:gd name="T12" fmla="*/ 0 w 122"/>
                      <a:gd name="T13" fmla="*/ 67 h 121"/>
                      <a:gd name="T14" fmla="*/ 110 w 122"/>
                      <a:gd name="T15" fmla="*/ 2 h 121"/>
                      <a:gd name="T16" fmla="*/ 116 w 122"/>
                      <a:gd name="T17" fmla="*/ 1 h 121"/>
                      <a:gd name="T18" fmla="*/ 120 w 122"/>
                      <a:gd name="T19" fmla="*/ 6 h 121"/>
                      <a:gd name="T20" fmla="*/ 90 w 122"/>
                      <a:gd name="T21" fmla="*/ 109 h 121"/>
                      <a:gd name="T22" fmla="*/ 52 w 122"/>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21">
                        <a:moveTo>
                          <a:pt x="52" y="121"/>
                        </a:moveTo>
                        <a:cubicBezTo>
                          <a:pt x="39" y="121"/>
                          <a:pt x="27" y="118"/>
                          <a:pt x="16" y="115"/>
                        </a:cubicBezTo>
                        <a:cubicBezTo>
                          <a:pt x="20" y="103"/>
                          <a:pt x="20" y="103"/>
                          <a:pt x="20" y="103"/>
                        </a:cubicBezTo>
                        <a:cubicBezTo>
                          <a:pt x="38" y="109"/>
                          <a:pt x="64" y="114"/>
                          <a:pt x="83" y="100"/>
                        </a:cubicBezTo>
                        <a:cubicBezTo>
                          <a:pt x="100" y="86"/>
                          <a:pt x="109" y="59"/>
                          <a:pt x="108" y="18"/>
                        </a:cubicBezTo>
                        <a:cubicBezTo>
                          <a:pt x="79" y="37"/>
                          <a:pt x="9" y="75"/>
                          <a:pt x="5" y="77"/>
                        </a:cubicBezTo>
                        <a:cubicBezTo>
                          <a:pt x="0" y="67"/>
                          <a:pt x="0" y="67"/>
                          <a:pt x="0" y="67"/>
                        </a:cubicBezTo>
                        <a:cubicBezTo>
                          <a:pt x="26" y="52"/>
                          <a:pt x="97" y="13"/>
                          <a:pt x="110" y="2"/>
                        </a:cubicBezTo>
                        <a:cubicBezTo>
                          <a:pt x="111" y="1"/>
                          <a:pt x="114" y="0"/>
                          <a:pt x="116" y="1"/>
                        </a:cubicBezTo>
                        <a:cubicBezTo>
                          <a:pt x="118" y="2"/>
                          <a:pt x="120" y="4"/>
                          <a:pt x="120" y="6"/>
                        </a:cubicBezTo>
                        <a:cubicBezTo>
                          <a:pt x="122" y="57"/>
                          <a:pt x="113" y="92"/>
                          <a:pt x="90" y="109"/>
                        </a:cubicBezTo>
                        <a:cubicBezTo>
                          <a:pt x="79" y="118"/>
                          <a:pt x="65" y="121"/>
                          <a:pt x="52"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grpSp>
        </p:grpSp>
        <p:sp>
          <p:nvSpPr>
            <p:cNvPr id="123" name="TextBox 122">
              <a:extLst>
                <a:ext uri="{FF2B5EF4-FFF2-40B4-BE49-F238E27FC236}">
                  <a16:creationId xmlns:a16="http://schemas.microsoft.com/office/drawing/2014/main" id="{0FEAB768-6A45-493F-A148-6154A6F13307}"/>
                </a:ext>
              </a:extLst>
            </p:cNvPr>
            <p:cNvSpPr txBox="1"/>
            <p:nvPr/>
          </p:nvSpPr>
          <p:spPr>
            <a:xfrm>
              <a:off x="869950" y="3254417"/>
              <a:ext cx="3081603" cy="2246769"/>
            </a:xfrm>
            <a:prstGeom prst="rect">
              <a:avLst/>
            </a:prstGeom>
            <a:noFill/>
          </p:spPr>
          <p:txBody>
            <a:bodyPr wrap="square" rtlCol="0">
              <a:spAutoFit/>
            </a:bodyPr>
            <a:lstStyle/>
            <a:p>
              <a:pPr algn="ctr"/>
              <a:r>
                <a:rPr lang="nl-NL" sz="1400"/>
                <a:t>JINC helpt jongeren (8 tot 16 jaar) op weg naar werk. Ieder kind heeft talent. Daarom strijdt JINC samen met bedrijven en scholen voor een samenleving waar je achtergrond niet je toekomst bepaalt. Via het jINC programma maken ze kennis met allerlei beroepen, ontdekken ze welk werk bij hun talenten past en leren ze solliciteren.</a:t>
              </a:r>
            </a:p>
          </p:txBody>
        </p:sp>
      </p:grpSp>
      <p:grpSp>
        <p:nvGrpSpPr>
          <p:cNvPr id="15" name="Group 14">
            <a:extLst>
              <a:ext uri="{FF2B5EF4-FFF2-40B4-BE49-F238E27FC236}">
                <a16:creationId xmlns:a16="http://schemas.microsoft.com/office/drawing/2014/main" id="{AC6AF10A-3571-42E0-8D63-E1F0FB808CB0}"/>
              </a:ext>
            </a:extLst>
          </p:cNvPr>
          <p:cNvGrpSpPr/>
          <p:nvPr/>
        </p:nvGrpSpPr>
        <p:grpSpPr>
          <a:xfrm>
            <a:off x="4732156" y="2144279"/>
            <a:ext cx="3081603" cy="4218681"/>
            <a:chOff x="4732156" y="2144279"/>
            <a:chExt cx="3081603" cy="4218681"/>
          </a:xfrm>
        </p:grpSpPr>
        <p:sp>
          <p:nvSpPr>
            <p:cNvPr id="217" name="TextBox 216">
              <a:extLst>
                <a:ext uri="{FF2B5EF4-FFF2-40B4-BE49-F238E27FC236}">
                  <a16:creationId xmlns:a16="http://schemas.microsoft.com/office/drawing/2014/main" id="{53B151F3-15BE-4586-8F4A-D99B355F4F6B}"/>
                </a:ext>
              </a:extLst>
            </p:cNvPr>
            <p:cNvSpPr txBox="1"/>
            <p:nvPr/>
          </p:nvSpPr>
          <p:spPr>
            <a:xfrm>
              <a:off x="4732156" y="3254417"/>
              <a:ext cx="3081603" cy="3108543"/>
            </a:xfrm>
            <a:prstGeom prst="rect">
              <a:avLst/>
            </a:prstGeom>
            <a:noFill/>
          </p:spPr>
          <p:txBody>
            <a:bodyPr wrap="square" rtlCol="0">
              <a:spAutoFit/>
            </a:bodyPr>
            <a:lstStyle/>
            <a:p>
              <a:pPr algn="ctr"/>
              <a:r>
                <a:rPr lang="nl-NL" sz="1400"/>
                <a:t>Het WWJW programma loopt van de eerste tot de vierde klas van het vmbo en combineert verschillende projecten: de leerlingen gaan op bliksemstages, krijgen een sollicitatietraining en een netwerkworkshop en hebben hun hele schoolloopbaan een carriere coach tot hun beschikking.</a:t>
              </a:r>
            </a:p>
          </p:txBody>
        </p:sp>
        <p:grpSp>
          <p:nvGrpSpPr>
            <p:cNvPr id="14" name="Group 13">
              <a:extLst>
                <a:ext uri="{FF2B5EF4-FFF2-40B4-BE49-F238E27FC236}">
                  <a16:creationId xmlns:a16="http://schemas.microsoft.com/office/drawing/2014/main" id="{88E29F12-BAF9-4BD1-ABAC-D7CE6C8AC912}"/>
                </a:ext>
              </a:extLst>
            </p:cNvPr>
            <p:cNvGrpSpPr/>
            <p:nvPr/>
          </p:nvGrpSpPr>
          <p:grpSpPr>
            <a:xfrm>
              <a:off x="5335811" y="2144279"/>
              <a:ext cx="1764145" cy="1058293"/>
              <a:chOff x="4804232" y="1987692"/>
              <a:chExt cx="1764145" cy="1058293"/>
            </a:xfrm>
          </p:grpSpPr>
          <p:sp>
            <p:nvSpPr>
              <p:cNvPr id="215" name="TextBox 214">
                <a:extLst>
                  <a:ext uri="{FF2B5EF4-FFF2-40B4-BE49-F238E27FC236}">
                    <a16:creationId xmlns:a16="http://schemas.microsoft.com/office/drawing/2014/main" id="{574C44D0-60B7-4907-A8DA-D291043B86C6}"/>
                  </a:ext>
                </a:extLst>
              </p:cNvPr>
              <p:cNvSpPr txBox="1"/>
              <p:nvPr/>
            </p:nvSpPr>
            <p:spPr>
              <a:xfrm>
                <a:off x="4804232" y="2738208"/>
                <a:ext cx="1764145" cy="307777"/>
              </a:xfrm>
              <a:prstGeom prst="rect">
                <a:avLst/>
              </a:prstGeom>
              <a:noFill/>
            </p:spPr>
            <p:txBody>
              <a:bodyPr wrap="square" rtlCol="0">
                <a:spAutoFit/>
              </a:bodyPr>
              <a:lstStyle/>
              <a:p>
                <a:pPr algn="ctr"/>
                <a:r>
                  <a:rPr lang="nl-NL" sz="1400" b="1"/>
                  <a:t>Wat is WWJW?</a:t>
                </a:r>
              </a:p>
            </p:txBody>
          </p:sp>
          <p:grpSp>
            <p:nvGrpSpPr>
              <p:cNvPr id="10" name="Group 9">
                <a:extLst>
                  <a:ext uri="{FF2B5EF4-FFF2-40B4-BE49-F238E27FC236}">
                    <a16:creationId xmlns:a16="http://schemas.microsoft.com/office/drawing/2014/main" id="{DAD8ABC5-49A0-4DFC-ABB7-439FD8F4BB1A}"/>
                  </a:ext>
                </a:extLst>
              </p:cNvPr>
              <p:cNvGrpSpPr/>
              <p:nvPr/>
            </p:nvGrpSpPr>
            <p:grpSpPr>
              <a:xfrm>
                <a:off x="5347693" y="1987692"/>
                <a:ext cx="720000" cy="720000"/>
                <a:chOff x="4714982" y="1094899"/>
                <a:chExt cx="720000" cy="720000"/>
              </a:xfrm>
            </p:grpSpPr>
            <p:sp>
              <p:nvSpPr>
                <p:cNvPr id="214" name="Oval 213">
                  <a:extLst>
                    <a:ext uri="{FF2B5EF4-FFF2-40B4-BE49-F238E27FC236}">
                      <a16:creationId xmlns:a16="http://schemas.microsoft.com/office/drawing/2014/main" id="{C8564546-96B9-491E-97BA-4831B22027BF}"/>
                    </a:ext>
                  </a:extLst>
                </p:cNvPr>
                <p:cNvSpPr/>
                <p:nvPr/>
              </p:nvSpPr>
              <p:spPr>
                <a:xfrm>
                  <a:off x="4714982" y="1094899"/>
                  <a:ext cx="720000" cy="720000"/>
                </a:xfrm>
                <a:prstGeom prst="ellipse">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8" name="Group 4">
                  <a:extLst>
                    <a:ext uri="{FF2B5EF4-FFF2-40B4-BE49-F238E27FC236}">
                      <a16:creationId xmlns:a16="http://schemas.microsoft.com/office/drawing/2014/main" id="{AD3D9D97-233D-4BF9-B495-AED5C956C80F}"/>
                    </a:ext>
                  </a:extLst>
                </p:cNvPr>
                <p:cNvGrpSpPr>
                  <a:grpSpLocks noChangeAspect="1"/>
                </p:cNvGrpSpPr>
                <p:nvPr/>
              </p:nvGrpSpPr>
              <p:grpSpPr bwMode="auto">
                <a:xfrm>
                  <a:off x="4833029" y="1257863"/>
                  <a:ext cx="483906" cy="389661"/>
                  <a:chOff x="380" y="473"/>
                  <a:chExt cx="362" cy="361"/>
                </a:xfrm>
                <a:solidFill>
                  <a:schemeClr val="bg1"/>
                </a:solidFill>
              </p:grpSpPr>
              <p:sp>
                <p:nvSpPr>
                  <p:cNvPr id="109" name="Freeform 5">
                    <a:extLst>
                      <a:ext uri="{FF2B5EF4-FFF2-40B4-BE49-F238E27FC236}">
                        <a16:creationId xmlns:a16="http://schemas.microsoft.com/office/drawing/2014/main" id="{1CFA9860-12FB-4A4D-BCDF-2C9A3EAFE882}"/>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110" name="Freeform 6">
                    <a:extLst>
                      <a:ext uri="{FF2B5EF4-FFF2-40B4-BE49-F238E27FC236}">
                        <a16:creationId xmlns:a16="http://schemas.microsoft.com/office/drawing/2014/main" id="{48E6FD10-8E6B-4A1C-B32A-1640F3AA9094}"/>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111" name="Freeform 7">
                    <a:extLst>
                      <a:ext uri="{FF2B5EF4-FFF2-40B4-BE49-F238E27FC236}">
                        <a16:creationId xmlns:a16="http://schemas.microsoft.com/office/drawing/2014/main" id="{1ED88B2D-336B-4CE5-B374-1B7C2B518916}"/>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112" name="Freeform 8">
                    <a:extLst>
                      <a:ext uri="{FF2B5EF4-FFF2-40B4-BE49-F238E27FC236}">
                        <a16:creationId xmlns:a16="http://schemas.microsoft.com/office/drawing/2014/main" id="{7667E8BD-4C72-4355-AC6E-467A95B8ABCB}"/>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grpSp>
        </p:grpSp>
      </p:grpSp>
      <p:grpSp>
        <p:nvGrpSpPr>
          <p:cNvPr id="18" name="Group 17">
            <a:extLst>
              <a:ext uri="{FF2B5EF4-FFF2-40B4-BE49-F238E27FC236}">
                <a16:creationId xmlns:a16="http://schemas.microsoft.com/office/drawing/2014/main" id="{38F3BCE3-D030-42CE-B96C-26B70CC07CAD}"/>
              </a:ext>
            </a:extLst>
          </p:cNvPr>
          <p:cNvGrpSpPr/>
          <p:nvPr/>
        </p:nvGrpSpPr>
        <p:grpSpPr>
          <a:xfrm>
            <a:off x="8502949" y="2464193"/>
            <a:ext cx="3255151" cy="2338716"/>
            <a:chOff x="8971053" y="1869808"/>
            <a:chExt cx="3255151" cy="2338716"/>
          </a:xfrm>
        </p:grpSpPr>
        <p:sp>
          <p:nvSpPr>
            <p:cNvPr id="224" name="Rectangle: Rounded Corners 223">
              <a:extLst>
                <a:ext uri="{FF2B5EF4-FFF2-40B4-BE49-F238E27FC236}">
                  <a16:creationId xmlns:a16="http://schemas.microsoft.com/office/drawing/2014/main" id="{8B9CC765-96AD-44A1-B081-111F2F1C7499}"/>
                </a:ext>
              </a:extLst>
            </p:cNvPr>
            <p:cNvSpPr/>
            <p:nvPr/>
          </p:nvSpPr>
          <p:spPr>
            <a:xfrm>
              <a:off x="8971053" y="1869808"/>
              <a:ext cx="3255151" cy="20521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7" name="TextBox 226">
              <a:extLst>
                <a:ext uri="{FF2B5EF4-FFF2-40B4-BE49-F238E27FC236}">
                  <a16:creationId xmlns:a16="http://schemas.microsoft.com/office/drawing/2014/main" id="{B92BE569-D41C-4160-A8BD-299B93F54F59}"/>
                </a:ext>
              </a:extLst>
            </p:cNvPr>
            <p:cNvSpPr txBox="1"/>
            <p:nvPr/>
          </p:nvSpPr>
          <p:spPr>
            <a:xfrm>
              <a:off x="9053189" y="3254417"/>
              <a:ext cx="3081603" cy="954107"/>
            </a:xfrm>
            <a:prstGeom prst="rect">
              <a:avLst/>
            </a:prstGeom>
            <a:noFill/>
          </p:spPr>
          <p:txBody>
            <a:bodyPr wrap="square" rtlCol="0">
              <a:spAutoFit/>
            </a:bodyPr>
            <a:lstStyle/>
            <a:p>
              <a:pPr algn="ctr"/>
              <a:r>
                <a:rPr lang="nl-NL" sz="1400"/>
                <a:t>Jongeren helpen om ze een betere kans te bieden op de arbeidsmarkt</a:t>
              </a:r>
            </a:p>
          </p:txBody>
        </p:sp>
        <p:grpSp>
          <p:nvGrpSpPr>
            <p:cNvPr id="17" name="Group 16">
              <a:extLst>
                <a:ext uri="{FF2B5EF4-FFF2-40B4-BE49-F238E27FC236}">
                  <a16:creationId xmlns:a16="http://schemas.microsoft.com/office/drawing/2014/main" id="{FC3A86F7-18DE-4EA9-BA4E-7D46855298C7}"/>
                </a:ext>
              </a:extLst>
            </p:cNvPr>
            <p:cNvGrpSpPr/>
            <p:nvPr/>
          </p:nvGrpSpPr>
          <p:grpSpPr>
            <a:xfrm>
              <a:off x="9274181" y="2144279"/>
              <a:ext cx="2554297" cy="1058554"/>
              <a:chOff x="9258847" y="2251377"/>
              <a:chExt cx="2554297" cy="1058554"/>
            </a:xfrm>
          </p:grpSpPr>
          <p:sp>
            <p:nvSpPr>
              <p:cNvPr id="226" name="TextBox 225">
                <a:extLst>
                  <a:ext uri="{FF2B5EF4-FFF2-40B4-BE49-F238E27FC236}">
                    <a16:creationId xmlns:a16="http://schemas.microsoft.com/office/drawing/2014/main" id="{A31FDB04-F3D2-4826-9F3C-8F5065B549D5}"/>
                  </a:ext>
                </a:extLst>
              </p:cNvPr>
              <p:cNvSpPr txBox="1"/>
              <p:nvPr/>
            </p:nvSpPr>
            <p:spPr>
              <a:xfrm>
                <a:off x="9258847" y="2971377"/>
                <a:ext cx="2554297" cy="338554"/>
              </a:xfrm>
              <a:prstGeom prst="rect">
                <a:avLst/>
              </a:prstGeom>
              <a:noFill/>
            </p:spPr>
            <p:txBody>
              <a:bodyPr wrap="square" rtlCol="0">
                <a:spAutoFit/>
              </a:bodyPr>
              <a:lstStyle/>
              <a:p>
                <a:pPr algn="ctr"/>
                <a:r>
                  <a:rPr lang="nl-NL" sz="1600" b="1"/>
                  <a:t>Wat willen we bereiken?</a:t>
                </a:r>
              </a:p>
            </p:txBody>
          </p:sp>
          <p:grpSp>
            <p:nvGrpSpPr>
              <p:cNvPr id="16" name="Group 15">
                <a:extLst>
                  <a:ext uri="{FF2B5EF4-FFF2-40B4-BE49-F238E27FC236}">
                    <a16:creationId xmlns:a16="http://schemas.microsoft.com/office/drawing/2014/main" id="{1C78691D-043D-4470-B757-BBE8BA6D870C}"/>
                  </a:ext>
                </a:extLst>
              </p:cNvPr>
              <p:cNvGrpSpPr/>
              <p:nvPr/>
            </p:nvGrpSpPr>
            <p:grpSpPr>
              <a:xfrm>
                <a:off x="10175995" y="2251377"/>
                <a:ext cx="720000" cy="720000"/>
                <a:chOff x="9824696" y="2251377"/>
                <a:chExt cx="720000" cy="720000"/>
              </a:xfrm>
            </p:grpSpPr>
            <p:sp>
              <p:nvSpPr>
                <p:cNvPr id="225" name="Oval 224">
                  <a:extLst>
                    <a:ext uri="{FF2B5EF4-FFF2-40B4-BE49-F238E27FC236}">
                      <a16:creationId xmlns:a16="http://schemas.microsoft.com/office/drawing/2014/main" id="{E1A31B52-835D-4329-B62D-6256529E425B}"/>
                    </a:ext>
                  </a:extLst>
                </p:cNvPr>
                <p:cNvSpPr/>
                <p:nvPr/>
              </p:nvSpPr>
              <p:spPr>
                <a:xfrm>
                  <a:off x="9824696" y="2251377"/>
                  <a:ext cx="720000" cy="720000"/>
                </a:xfrm>
                <a:prstGeom prst="ellipse">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3" name="Group 39">
                  <a:extLst>
                    <a:ext uri="{FF2B5EF4-FFF2-40B4-BE49-F238E27FC236}">
                      <a16:creationId xmlns:a16="http://schemas.microsoft.com/office/drawing/2014/main" id="{932AD86E-EB18-426B-86EA-66C176936B22}"/>
                    </a:ext>
                  </a:extLst>
                </p:cNvPr>
                <p:cNvGrpSpPr>
                  <a:grpSpLocks noChangeAspect="1"/>
                </p:cNvGrpSpPr>
                <p:nvPr/>
              </p:nvGrpSpPr>
              <p:grpSpPr bwMode="auto">
                <a:xfrm>
                  <a:off x="9950774" y="2328780"/>
                  <a:ext cx="478006" cy="478006"/>
                  <a:chOff x="4489" y="447"/>
                  <a:chExt cx="408" cy="408"/>
                </a:xfrm>
                <a:solidFill>
                  <a:schemeClr val="bg1"/>
                </a:solidFill>
              </p:grpSpPr>
              <p:sp>
                <p:nvSpPr>
                  <p:cNvPr id="114" name="Freeform 40">
                    <a:extLst>
                      <a:ext uri="{FF2B5EF4-FFF2-40B4-BE49-F238E27FC236}">
                        <a16:creationId xmlns:a16="http://schemas.microsoft.com/office/drawing/2014/main" id="{4CF472C1-2300-46D3-86FD-71CADD90E582}"/>
                      </a:ext>
                    </a:extLst>
                  </p:cNvPr>
                  <p:cNvSpPr>
                    <a:spLocks noEditPoints="1"/>
                  </p:cNvSpPr>
                  <p:nvPr/>
                </p:nvSpPr>
                <p:spPr bwMode="auto">
                  <a:xfrm>
                    <a:off x="4507" y="642"/>
                    <a:ext cx="372" cy="213"/>
                  </a:xfrm>
                  <a:custGeom>
                    <a:avLst/>
                    <a:gdLst>
                      <a:gd name="T0" fmla="*/ 246 w 252"/>
                      <a:gd name="T1" fmla="*/ 144 h 144"/>
                      <a:gd name="T2" fmla="*/ 6 w 252"/>
                      <a:gd name="T3" fmla="*/ 144 h 144"/>
                      <a:gd name="T4" fmla="*/ 0 w 252"/>
                      <a:gd name="T5" fmla="*/ 138 h 144"/>
                      <a:gd name="T6" fmla="*/ 0 w 252"/>
                      <a:gd name="T7" fmla="*/ 6 h 144"/>
                      <a:gd name="T8" fmla="*/ 6 w 252"/>
                      <a:gd name="T9" fmla="*/ 0 h 144"/>
                      <a:gd name="T10" fmla="*/ 246 w 252"/>
                      <a:gd name="T11" fmla="*/ 0 h 144"/>
                      <a:gd name="T12" fmla="*/ 252 w 252"/>
                      <a:gd name="T13" fmla="*/ 6 h 144"/>
                      <a:gd name="T14" fmla="*/ 252 w 252"/>
                      <a:gd name="T15" fmla="*/ 138 h 144"/>
                      <a:gd name="T16" fmla="*/ 246 w 252"/>
                      <a:gd name="T17" fmla="*/ 144 h 144"/>
                      <a:gd name="T18" fmla="*/ 12 w 252"/>
                      <a:gd name="T19" fmla="*/ 132 h 144"/>
                      <a:gd name="T20" fmla="*/ 240 w 252"/>
                      <a:gd name="T21" fmla="*/ 132 h 144"/>
                      <a:gd name="T22" fmla="*/ 240 w 252"/>
                      <a:gd name="T23" fmla="*/ 12 h 144"/>
                      <a:gd name="T24" fmla="*/ 12 w 252"/>
                      <a:gd name="T25" fmla="*/ 12 h 144"/>
                      <a:gd name="T26" fmla="*/ 12 w 252"/>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44">
                        <a:moveTo>
                          <a:pt x="246" y="144"/>
                        </a:moveTo>
                        <a:cubicBezTo>
                          <a:pt x="6" y="144"/>
                          <a:pt x="6" y="144"/>
                          <a:pt x="6" y="144"/>
                        </a:cubicBezTo>
                        <a:cubicBezTo>
                          <a:pt x="3" y="144"/>
                          <a:pt x="0" y="142"/>
                          <a:pt x="0" y="138"/>
                        </a:cubicBezTo>
                        <a:cubicBezTo>
                          <a:pt x="0" y="6"/>
                          <a:pt x="0" y="6"/>
                          <a:pt x="0" y="6"/>
                        </a:cubicBezTo>
                        <a:cubicBezTo>
                          <a:pt x="0" y="3"/>
                          <a:pt x="3" y="0"/>
                          <a:pt x="6" y="0"/>
                        </a:cubicBezTo>
                        <a:cubicBezTo>
                          <a:pt x="246" y="0"/>
                          <a:pt x="246" y="0"/>
                          <a:pt x="246" y="0"/>
                        </a:cubicBezTo>
                        <a:cubicBezTo>
                          <a:pt x="250" y="0"/>
                          <a:pt x="252" y="3"/>
                          <a:pt x="252" y="6"/>
                        </a:cubicBezTo>
                        <a:cubicBezTo>
                          <a:pt x="252" y="138"/>
                          <a:pt x="252" y="138"/>
                          <a:pt x="252" y="138"/>
                        </a:cubicBezTo>
                        <a:cubicBezTo>
                          <a:pt x="252" y="142"/>
                          <a:pt x="250" y="144"/>
                          <a:pt x="246" y="144"/>
                        </a:cubicBezTo>
                        <a:close/>
                        <a:moveTo>
                          <a:pt x="12" y="132"/>
                        </a:moveTo>
                        <a:cubicBezTo>
                          <a:pt x="240" y="132"/>
                          <a:pt x="240" y="132"/>
                          <a:pt x="240" y="132"/>
                        </a:cubicBezTo>
                        <a:cubicBezTo>
                          <a:pt x="240" y="12"/>
                          <a:pt x="240" y="12"/>
                          <a:pt x="240"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15" name="Freeform 41">
                    <a:extLst>
                      <a:ext uri="{FF2B5EF4-FFF2-40B4-BE49-F238E27FC236}">
                        <a16:creationId xmlns:a16="http://schemas.microsoft.com/office/drawing/2014/main" id="{31F59937-9091-4C60-8915-E722B49E873B}"/>
                      </a:ext>
                    </a:extLst>
                  </p:cNvPr>
                  <p:cNvSpPr>
                    <a:spLocks noEditPoints="1"/>
                  </p:cNvSpPr>
                  <p:nvPr/>
                </p:nvSpPr>
                <p:spPr bwMode="auto">
                  <a:xfrm>
                    <a:off x="4542" y="678"/>
                    <a:ext cx="302" cy="142"/>
                  </a:xfrm>
                  <a:custGeom>
                    <a:avLst/>
                    <a:gdLst>
                      <a:gd name="T0" fmla="*/ 198 w 204"/>
                      <a:gd name="T1" fmla="*/ 96 h 96"/>
                      <a:gd name="T2" fmla="*/ 6 w 204"/>
                      <a:gd name="T3" fmla="*/ 96 h 96"/>
                      <a:gd name="T4" fmla="*/ 0 w 204"/>
                      <a:gd name="T5" fmla="*/ 90 h 96"/>
                      <a:gd name="T6" fmla="*/ 0 w 204"/>
                      <a:gd name="T7" fmla="*/ 6 h 96"/>
                      <a:gd name="T8" fmla="*/ 6 w 204"/>
                      <a:gd name="T9" fmla="*/ 0 h 96"/>
                      <a:gd name="T10" fmla="*/ 78 w 204"/>
                      <a:gd name="T11" fmla="*/ 0 h 96"/>
                      <a:gd name="T12" fmla="*/ 84 w 204"/>
                      <a:gd name="T13" fmla="*/ 6 h 96"/>
                      <a:gd name="T14" fmla="*/ 84 w 204"/>
                      <a:gd name="T15" fmla="*/ 36 h 96"/>
                      <a:gd name="T16" fmla="*/ 120 w 204"/>
                      <a:gd name="T17" fmla="*/ 36 h 96"/>
                      <a:gd name="T18" fmla="*/ 120 w 204"/>
                      <a:gd name="T19" fmla="*/ 6 h 96"/>
                      <a:gd name="T20" fmla="*/ 126 w 204"/>
                      <a:gd name="T21" fmla="*/ 0 h 96"/>
                      <a:gd name="T22" fmla="*/ 198 w 204"/>
                      <a:gd name="T23" fmla="*/ 0 h 96"/>
                      <a:gd name="T24" fmla="*/ 204 w 204"/>
                      <a:gd name="T25" fmla="*/ 6 h 96"/>
                      <a:gd name="T26" fmla="*/ 204 w 204"/>
                      <a:gd name="T27" fmla="*/ 90 h 96"/>
                      <a:gd name="T28" fmla="*/ 198 w 204"/>
                      <a:gd name="T29" fmla="*/ 96 h 96"/>
                      <a:gd name="T30" fmla="*/ 12 w 204"/>
                      <a:gd name="T31" fmla="*/ 84 h 96"/>
                      <a:gd name="T32" fmla="*/ 192 w 204"/>
                      <a:gd name="T33" fmla="*/ 84 h 96"/>
                      <a:gd name="T34" fmla="*/ 192 w 204"/>
                      <a:gd name="T35" fmla="*/ 12 h 96"/>
                      <a:gd name="T36" fmla="*/ 132 w 204"/>
                      <a:gd name="T37" fmla="*/ 12 h 96"/>
                      <a:gd name="T38" fmla="*/ 132 w 204"/>
                      <a:gd name="T39" fmla="*/ 42 h 96"/>
                      <a:gd name="T40" fmla="*/ 126 w 204"/>
                      <a:gd name="T41" fmla="*/ 48 h 96"/>
                      <a:gd name="T42" fmla="*/ 78 w 204"/>
                      <a:gd name="T43" fmla="*/ 48 h 96"/>
                      <a:gd name="T44" fmla="*/ 72 w 204"/>
                      <a:gd name="T45" fmla="*/ 42 h 96"/>
                      <a:gd name="T46" fmla="*/ 72 w 204"/>
                      <a:gd name="T47" fmla="*/ 12 h 96"/>
                      <a:gd name="T48" fmla="*/ 12 w 204"/>
                      <a:gd name="T49" fmla="*/ 12 h 96"/>
                      <a:gd name="T50" fmla="*/ 12 w 204"/>
                      <a:gd name="T51"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96">
                        <a:moveTo>
                          <a:pt x="198" y="96"/>
                        </a:moveTo>
                        <a:cubicBezTo>
                          <a:pt x="6" y="96"/>
                          <a:pt x="6" y="96"/>
                          <a:pt x="6" y="96"/>
                        </a:cubicBezTo>
                        <a:cubicBezTo>
                          <a:pt x="3" y="96"/>
                          <a:pt x="0" y="94"/>
                          <a:pt x="0" y="90"/>
                        </a:cubicBezTo>
                        <a:cubicBezTo>
                          <a:pt x="0" y="6"/>
                          <a:pt x="0" y="6"/>
                          <a:pt x="0" y="6"/>
                        </a:cubicBezTo>
                        <a:cubicBezTo>
                          <a:pt x="0" y="3"/>
                          <a:pt x="3" y="0"/>
                          <a:pt x="6" y="0"/>
                        </a:cubicBezTo>
                        <a:cubicBezTo>
                          <a:pt x="78" y="0"/>
                          <a:pt x="78" y="0"/>
                          <a:pt x="78" y="0"/>
                        </a:cubicBezTo>
                        <a:cubicBezTo>
                          <a:pt x="82" y="0"/>
                          <a:pt x="84" y="3"/>
                          <a:pt x="84" y="6"/>
                        </a:cubicBezTo>
                        <a:cubicBezTo>
                          <a:pt x="84" y="36"/>
                          <a:pt x="84" y="36"/>
                          <a:pt x="84" y="36"/>
                        </a:cubicBezTo>
                        <a:cubicBezTo>
                          <a:pt x="120" y="36"/>
                          <a:pt x="120" y="36"/>
                          <a:pt x="120" y="36"/>
                        </a:cubicBezTo>
                        <a:cubicBezTo>
                          <a:pt x="120" y="6"/>
                          <a:pt x="120" y="6"/>
                          <a:pt x="120" y="6"/>
                        </a:cubicBezTo>
                        <a:cubicBezTo>
                          <a:pt x="120" y="3"/>
                          <a:pt x="123" y="0"/>
                          <a:pt x="126" y="0"/>
                        </a:cubicBezTo>
                        <a:cubicBezTo>
                          <a:pt x="198" y="0"/>
                          <a:pt x="198" y="0"/>
                          <a:pt x="198" y="0"/>
                        </a:cubicBezTo>
                        <a:cubicBezTo>
                          <a:pt x="202" y="0"/>
                          <a:pt x="204" y="3"/>
                          <a:pt x="204" y="6"/>
                        </a:cubicBezTo>
                        <a:cubicBezTo>
                          <a:pt x="204" y="90"/>
                          <a:pt x="204" y="90"/>
                          <a:pt x="204" y="90"/>
                        </a:cubicBezTo>
                        <a:cubicBezTo>
                          <a:pt x="204" y="94"/>
                          <a:pt x="202" y="96"/>
                          <a:pt x="198" y="96"/>
                        </a:cubicBezTo>
                        <a:close/>
                        <a:moveTo>
                          <a:pt x="12" y="84"/>
                        </a:moveTo>
                        <a:cubicBezTo>
                          <a:pt x="192" y="84"/>
                          <a:pt x="192" y="84"/>
                          <a:pt x="192" y="84"/>
                        </a:cubicBezTo>
                        <a:cubicBezTo>
                          <a:pt x="192" y="12"/>
                          <a:pt x="192" y="12"/>
                          <a:pt x="192" y="12"/>
                        </a:cubicBezTo>
                        <a:cubicBezTo>
                          <a:pt x="132" y="12"/>
                          <a:pt x="132" y="12"/>
                          <a:pt x="132" y="12"/>
                        </a:cubicBezTo>
                        <a:cubicBezTo>
                          <a:pt x="132" y="42"/>
                          <a:pt x="132" y="42"/>
                          <a:pt x="132" y="42"/>
                        </a:cubicBezTo>
                        <a:cubicBezTo>
                          <a:pt x="132" y="46"/>
                          <a:pt x="130" y="48"/>
                          <a:pt x="126" y="48"/>
                        </a:cubicBezTo>
                        <a:cubicBezTo>
                          <a:pt x="78" y="48"/>
                          <a:pt x="78" y="48"/>
                          <a:pt x="78" y="48"/>
                        </a:cubicBezTo>
                        <a:cubicBezTo>
                          <a:pt x="75" y="48"/>
                          <a:pt x="72" y="46"/>
                          <a:pt x="72" y="42"/>
                        </a:cubicBezTo>
                        <a:cubicBezTo>
                          <a:pt x="72" y="12"/>
                          <a:pt x="72" y="12"/>
                          <a:pt x="72" y="12"/>
                        </a:cubicBezTo>
                        <a:cubicBezTo>
                          <a:pt x="12" y="12"/>
                          <a:pt x="12" y="12"/>
                          <a:pt x="12" y="12"/>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16" name="Freeform 42">
                    <a:extLst>
                      <a:ext uri="{FF2B5EF4-FFF2-40B4-BE49-F238E27FC236}">
                        <a16:creationId xmlns:a16="http://schemas.microsoft.com/office/drawing/2014/main" id="{390C8E2B-6D66-49B9-B1F1-CAEEE3907BC9}"/>
                      </a:ext>
                    </a:extLst>
                  </p:cNvPr>
                  <p:cNvSpPr>
                    <a:spLocks/>
                  </p:cNvSpPr>
                  <p:nvPr/>
                </p:nvSpPr>
                <p:spPr bwMode="auto">
                  <a:xfrm>
                    <a:off x="4684" y="678"/>
                    <a:ext cx="18"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10" y="0"/>
                          <a:pt x="12" y="3"/>
                          <a:pt x="12" y="6"/>
                        </a:cubicBezTo>
                        <a:cubicBezTo>
                          <a:pt x="12" y="18"/>
                          <a:pt x="12" y="18"/>
                          <a:pt x="12" y="18"/>
                        </a:cubicBezTo>
                        <a:cubicBezTo>
                          <a:pt x="12" y="22"/>
                          <a:pt x="10"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17" name="Freeform 43">
                    <a:extLst>
                      <a:ext uri="{FF2B5EF4-FFF2-40B4-BE49-F238E27FC236}">
                        <a16:creationId xmlns:a16="http://schemas.microsoft.com/office/drawing/2014/main" id="{B54A5B70-06CB-4631-9317-D71B7EBF84EB}"/>
                      </a:ext>
                    </a:extLst>
                  </p:cNvPr>
                  <p:cNvSpPr>
                    <a:spLocks/>
                  </p:cNvSpPr>
                  <p:nvPr/>
                </p:nvSpPr>
                <p:spPr bwMode="auto">
                  <a:xfrm>
                    <a:off x="4533" y="553"/>
                    <a:ext cx="320" cy="107"/>
                  </a:xfrm>
                  <a:custGeom>
                    <a:avLst/>
                    <a:gdLst>
                      <a:gd name="T0" fmla="*/ 210 w 216"/>
                      <a:gd name="T1" fmla="*/ 72 h 72"/>
                      <a:gd name="T2" fmla="*/ 204 w 216"/>
                      <a:gd name="T3" fmla="*/ 66 h 72"/>
                      <a:gd name="T4" fmla="*/ 199 w 216"/>
                      <a:gd name="T5" fmla="*/ 50 h 72"/>
                      <a:gd name="T6" fmla="*/ 162 w 216"/>
                      <a:gd name="T7" fmla="*/ 42 h 72"/>
                      <a:gd name="T8" fmla="*/ 156 w 216"/>
                      <a:gd name="T9" fmla="*/ 38 h 72"/>
                      <a:gd name="T10" fmla="*/ 108 w 216"/>
                      <a:gd name="T11" fmla="*/ 12 h 72"/>
                      <a:gd name="T12" fmla="*/ 60 w 216"/>
                      <a:gd name="T13" fmla="*/ 38 h 72"/>
                      <a:gd name="T14" fmla="*/ 54 w 216"/>
                      <a:gd name="T15" fmla="*/ 42 h 72"/>
                      <a:gd name="T16" fmla="*/ 18 w 216"/>
                      <a:gd name="T17" fmla="*/ 50 h 72"/>
                      <a:gd name="T18" fmla="*/ 12 w 216"/>
                      <a:gd name="T19" fmla="*/ 66 h 72"/>
                      <a:gd name="T20" fmla="*/ 6 w 216"/>
                      <a:gd name="T21" fmla="*/ 72 h 72"/>
                      <a:gd name="T22" fmla="*/ 0 w 216"/>
                      <a:gd name="T23" fmla="*/ 66 h 72"/>
                      <a:gd name="T24" fmla="*/ 9 w 216"/>
                      <a:gd name="T25" fmla="*/ 41 h 72"/>
                      <a:gd name="T26" fmla="*/ 50 w 216"/>
                      <a:gd name="T27" fmla="*/ 30 h 72"/>
                      <a:gd name="T28" fmla="*/ 108 w 216"/>
                      <a:gd name="T29" fmla="*/ 0 h 72"/>
                      <a:gd name="T30" fmla="*/ 167 w 216"/>
                      <a:gd name="T31" fmla="*/ 30 h 72"/>
                      <a:gd name="T32" fmla="*/ 207 w 216"/>
                      <a:gd name="T33" fmla="*/ 41 h 72"/>
                      <a:gd name="T34" fmla="*/ 216 w 216"/>
                      <a:gd name="T35" fmla="*/ 66 h 72"/>
                      <a:gd name="T36" fmla="*/ 210 w 216"/>
                      <a:gd name="T3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72">
                        <a:moveTo>
                          <a:pt x="210" y="72"/>
                        </a:moveTo>
                        <a:cubicBezTo>
                          <a:pt x="207" y="72"/>
                          <a:pt x="204" y="70"/>
                          <a:pt x="204" y="66"/>
                        </a:cubicBezTo>
                        <a:cubicBezTo>
                          <a:pt x="204" y="59"/>
                          <a:pt x="202" y="53"/>
                          <a:pt x="199" y="50"/>
                        </a:cubicBezTo>
                        <a:cubicBezTo>
                          <a:pt x="191" y="42"/>
                          <a:pt x="175" y="42"/>
                          <a:pt x="162" y="42"/>
                        </a:cubicBezTo>
                        <a:cubicBezTo>
                          <a:pt x="160" y="42"/>
                          <a:pt x="157" y="40"/>
                          <a:pt x="156" y="38"/>
                        </a:cubicBezTo>
                        <a:cubicBezTo>
                          <a:pt x="152" y="20"/>
                          <a:pt x="138" y="12"/>
                          <a:pt x="108" y="12"/>
                        </a:cubicBezTo>
                        <a:cubicBezTo>
                          <a:pt x="79" y="12"/>
                          <a:pt x="64" y="20"/>
                          <a:pt x="60" y="38"/>
                        </a:cubicBezTo>
                        <a:cubicBezTo>
                          <a:pt x="59" y="40"/>
                          <a:pt x="57" y="42"/>
                          <a:pt x="54" y="42"/>
                        </a:cubicBezTo>
                        <a:cubicBezTo>
                          <a:pt x="41" y="42"/>
                          <a:pt x="25" y="42"/>
                          <a:pt x="18" y="50"/>
                        </a:cubicBezTo>
                        <a:cubicBezTo>
                          <a:pt x="14" y="53"/>
                          <a:pt x="12" y="59"/>
                          <a:pt x="12" y="66"/>
                        </a:cubicBezTo>
                        <a:cubicBezTo>
                          <a:pt x="12" y="70"/>
                          <a:pt x="10" y="72"/>
                          <a:pt x="6" y="72"/>
                        </a:cubicBezTo>
                        <a:cubicBezTo>
                          <a:pt x="3" y="72"/>
                          <a:pt x="0" y="70"/>
                          <a:pt x="0" y="66"/>
                        </a:cubicBezTo>
                        <a:cubicBezTo>
                          <a:pt x="0" y="55"/>
                          <a:pt x="3" y="47"/>
                          <a:pt x="9" y="41"/>
                        </a:cubicBezTo>
                        <a:cubicBezTo>
                          <a:pt x="19" y="32"/>
                          <a:pt x="35" y="30"/>
                          <a:pt x="50" y="30"/>
                        </a:cubicBezTo>
                        <a:cubicBezTo>
                          <a:pt x="60" y="0"/>
                          <a:pt x="96" y="0"/>
                          <a:pt x="108" y="0"/>
                        </a:cubicBezTo>
                        <a:cubicBezTo>
                          <a:pt x="120" y="0"/>
                          <a:pt x="157" y="0"/>
                          <a:pt x="167" y="30"/>
                        </a:cubicBezTo>
                        <a:cubicBezTo>
                          <a:pt x="182" y="30"/>
                          <a:pt x="197" y="32"/>
                          <a:pt x="207" y="41"/>
                        </a:cubicBezTo>
                        <a:cubicBezTo>
                          <a:pt x="213" y="47"/>
                          <a:pt x="216" y="55"/>
                          <a:pt x="216" y="66"/>
                        </a:cubicBezTo>
                        <a:cubicBezTo>
                          <a:pt x="216" y="70"/>
                          <a:pt x="214" y="72"/>
                          <a:pt x="21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18" name="Freeform 44">
                    <a:extLst>
                      <a:ext uri="{FF2B5EF4-FFF2-40B4-BE49-F238E27FC236}">
                        <a16:creationId xmlns:a16="http://schemas.microsoft.com/office/drawing/2014/main" id="{1B7A9AA6-68F2-4863-BDEA-914480FCD126}"/>
                      </a:ext>
                    </a:extLst>
                  </p:cNvPr>
                  <p:cNvSpPr>
                    <a:spLocks/>
                  </p:cNvSpPr>
                  <p:nvPr/>
                </p:nvSpPr>
                <p:spPr bwMode="auto">
                  <a:xfrm>
                    <a:off x="4489" y="607"/>
                    <a:ext cx="35" cy="17"/>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10"/>
                          <a:pt x="0" y="6"/>
                        </a:cubicBezTo>
                        <a:cubicBezTo>
                          <a:pt x="0" y="3"/>
                          <a:pt x="3" y="0"/>
                          <a:pt x="6" y="0"/>
                        </a:cubicBezTo>
                        <a:cubicBezTo>
                          <a:pt x="18" y="0"/>
                          <a:pt x="18" y="0"/>
                          <a:pt x="18" y="0"/>
                        </a:cubicBezTo>
                        <a:cubicBezTo>
                          <a:pt x="22" y="0"/>
                          <a:pt x="24" y="3"/>
                          <a:pt x="24" y="6"/>
                        </a:cubicBezTo>
                        <a:cubicBezTo>
                          <a:pt x="24" y="10"/>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19" name="Freeform 45">
                    <a:extLst>
                      <a:ext uri="{FF2B5EF4-FFF2-40B4-BE49-F238E27FC236}">
                        <a16:creationId xmlns:a16="http://schemas.microsoft.com/office/drawing/2014/main" id="{FDC71157-BBA3-426C-9688-C1F7018E8DB6}"/>
                      </a:ext>
                    </a:extLst>
                  </p:cNvPr>
                  <p:cNvSpPr>
                    <a:spLocks/>
                  </p:cNvSpPr>
                  <p:nvPr/>
                </p:nvSpPr>
                <p:spPr bwMode="auto">
                  <a:xfrm>
                    <a:off x="4560" y="473"/>
                    <a:ext cx="37" cy="36"/>
                  </a:xfrm>
                  <a:custGeom>
                    <a:avLst/>
                    <a:gdLst>
                      <a:gd name="T0" fmla="*/ 18 w 25"/>
                      <a:gd name="T1" fmla="*/ 24 h 24"/>
                      <a:gd name="T2" fmla="*/ 14 w 25"/>
                      <a:gd name="T3" fmla="*/ 22 h 24"/>
                      <a:gd name="T4" fmla="*/ 2 w 25"/>
                      <a:gd name="T5" fmla="*/ 10 h 24"/>
                      <a:gd name="T6" fmla="*/ 2 w 25"/>
                      <a:gd name="T7" fmla="*/ 2 h 24"/>
                      <a:gd name="T8" fmla="*/ 10 w 25"/>
                      <a:gd name="T9" fmla="*/ 2 h 24"/>
                      <a:gd name="T10" fmla="*/ 22 w 25"/>
                      <a:gd name="T11" fmla="*/ 14 h 24"/>
                      <a:gd name="T12" fmla="*/ 22 w 25"/>
                      <a:gd name="T13" fmla="*/ 22 h 24"/>
                      <a:gd name="T14" fmla="*/ 18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18" y="24"/>
                        </a:moveTo>
                        <a:cubicBezTo>
                          <a:pt x="17" y="24"/>
                          <a:pt x="15" y="24"/>
                          <a:pt x="14" y="22"/>
                        </a:cubicBezTo>
                        <a:cubicBezTo>
                          <a:pt x="2" y="10"/>
                          <a:pt x="2" y="10"/>
                          <a:pt x="2" y="10"/>
                        </a:cubicBezTo>
                        <a:cubicBezTo>
                          <a:pt x="0" y="8"/>
                          <a:pt x="0" y="4"/>
                          <a:pt x="2" y="2"/>
                        </a:cubicBezTo>
                        <a:cubicBezTo>
                          <a:pt x="4" y="0"/>
                          <a:pt x="8" y="0"/>
                          <a:pt x="10" y="2"/>
                        </a:cubicBezTo>
                        <a:cubicBezTo>
                          <a:pt x="22" y="14"/>
                          <a:pt x="22" y="14"/>
                          <a:pt x="22" y="14"/>
                        </a:cubicBezTo>
                        <a:cubicBezTo>
                          <a:pt x="25" y="16"/>
                          <a:pt x="25" y="20"/>
                          <a:pt x="22" y="22"/>
                        </a:cubicBezTo>
                        <a:cubicBezTo>
                          <a:pt x="21" y="24"/>
                          <a:pt x="20" y="24"/>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20" name="Freeform 46">
                    <a:extLst>
                      <a:ext uri="{FF2B5EF4-FFF2-40B4-BE49-F238E27FC236}">
                        <a16:creationId xmlns:a16="http://schemas.microsoft.com/office/drawing/2014/main" id="{F0920841-B346-4FB3-AFD2-9F8DC3CD416F}"/>
                      </a:ext>
                    </a:extLst>
                  </p:cNvPr>
                  <p:cNvSpPr>
                    <a:spLocks/>
                  </p:cNvSpPr>
                  <p:nvPr/>
                </p:nvSpPr>
                <p:spPr bwMode="auto">
                  <a:xfrm>
                    <a:off x="4684" y="447"/>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8"/>
                          <a:pt x="0" y="24"/>
                        </a:cubicBezTo>
                        <a:cubicBezTo>
                          <a:pt x="0" y="6"/>
                          <a:pt x="0" y="6"/>
                          <a:pt x="0" y="6"/>
                        </a:cubicBezTo>
                        <a:cubicBezTo>
                          <a:pt x="0" y="3"/>
                          <a:pt x="3" y="0"/>
                          <a:pt x="6" y="0"/>
                        </a:cubicBezTo>
                        <a:cubicBezTo>
                          <a:pt x="10" y="0"/>
                          <a:pt x="12" y="3"/>
                          <a:pt x="12" y="6"/>
                        </a:cubicBezTo>
                        <a:cubicBezTo>
                          <a:pt x="12" y="24"/>
                          <a:pt x="12" y="24"/>
                          <a:pt x="12" y="24"/>
                        </a:cubicBezTo>
                        <a:cubicBezTo>
                          <a:pt x="12" y="28"/>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21" name="Freeform 47">
                    <a:extLst>
                      <a:ext uri="{FF2B5EF4-FFF2-40B4-BE49-F238E27FC236}">
                        <a16:creationId xmlns:a16="http://schemas.microsoft.com/office/drawing/2014/main" id="{AACCC2F5-8AD8-4057-867A-4BFC5053BAC5}"/>
                      </a:ext>
                    </a:extLst>
                  </p:cNvPr>
                  <p:cNvSpPr>
                    <a:spLocks/>
                  </p:cNvSpPr>
                  <p:nvPr/>
                </p:nvSpPr>
                <p:spPr bwMode="auto">
                  <a:xfrm>
                    <a:off x="4791" y="473"/>
                    <a:ext cx="37" cy="36"/>
                  </a:xfrm>
                  <a:custGeom>
                    <a:avLst/>
                    <a:gdLst>
                      <a:gd name="T0" fmla="*/ 6 w 25"/>
                      <a:gd name="T1" fmla="*/ 24 h 24"/>
                      <a:gd name="T2" fmla="*/ 2 w 25"/>
                      <a:gd name="T3" fmla="*/ 22 h 24"/>
                      <a:gd name="T4" fmla="*/ 2 w 25"/>
                      <a:gd name="T5" fmla="*/ 14 h 24"/>
                      <a:gd name="T6" fmla="*/ 14 w 25"/>
                      <a:gd name="T7" fmla="*/ 2 h 24"/>
                      <a:gd name="T8" fmla="*/ 22 w 25"/>
                      <a:gd name="T9" fmla="*/ 2 h 24"/>
                      <a:gd name="T10" fmla="*/ 22 w 25"/>
                      <a:gd name="T11" fmla="*/ 10 h 24"/>
                      <a:gd name="T12" fmla="*/ 10 w 25"/>
                      <a:gd name="T13" fmla="*/ 22 h 24"/>
                      <a:gd name="T14" fmla="*/ 6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6" y="24"/>
                        </a:moveTo>
                        <a:cubicBezTo>
                          <a:pt x="5" y="24"/>
                          <a:pt x="3" y="24"/>
                          <a:pt x="2" y="22"/>
                        </a:cubicBezTo>
                        <a:cubicBezTo>
                          <a:pt x="0" y="20"/>
                          <a:pt x="0" y="16"/>
                          <a:pt x="2" y="14"/>
                        </a:cubicBezTo>
                        <a:cubicBezTo>
                          <a:pt x="14" y="2"/>
                          <a:pt x="14" y="2"/>
                          <a:pt x="14" y="2"/>
                        </a:cubicBezTo>
                        <a:cubicBezTo>
                          <a:pt x="16" y="0"/>
                          <a:pt x="20" y="0"/>
                          <a:pt x="22" y="2"/>
                        </a:cubicBezTo>
                        <a:cubicBezTo>
                          <a:pt x="25" y="4"/>
                          <a:pt x="25" y="8"/>
                          <a:pt x="22" y="10"/>
                        </a:cubicBezTo>
                        <a:cubicBezTo>
                          <a:pt x="10" y="22"/>
                          <a:pt x="10" y="22"/>
                          <a:pt x="10" y="22"/>
                        </a:cubicBezTo>
                        <a:cubicBezTo>
                          <a:pt x="9" y="24"/>
                          <a:pt x="8"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122" name="Freeform 48">
                    <a:extLst>
                      <a:ext uri="{FF2B5EF4-FFF2-40B4-BE49-F238E27FC236}">
                        <a16:creationId xmlns:a16="http://schemas.microsoft.com/office/drawing/2014/main" id="{A6E07346-D4F9-427E-84D7-915B53F388FF}"/>
                      </a:ext>
                    </a:extLst>
                  </p:cNvPr>
                  <p:cNvSpPr>
                    <a:spLocks/>
                  </p:cNvSpPr>
                  <p:nvPr/>
                </p:nvSpPr>
                <p:spPr bwMode="auto">
                  <a:xfrm>
                    <a:off x="4862" y="607"/>
                    <a:ext cx="35" cy="17"/>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10"/>
                          <a:pt x="0" y="6"/>
                        </a:cubicBezTo>
                        <a:cubicBezTo>
                          <a:pt x="0" y="3"/>
                          <a:pt x="3" y="0"/>
                          <a:pt x="6" y="0"/>
                        </a:cubicBezTo>
                        <a:cubicBezTo>
                          <a:pt x="18" y="0"/>
                          <a:pt x="18" y="0"/>
                          <a:pt x="18" y="0"/>
                        </a:cubicBezTo>
                        <a:cubicBezTo>
                          <a:pt x="22" y="0"/>
                          <a:pt x="24" y="3"/>
                          <a:pt x="24" y="6"/>
                        </a:cubicBezTo>
                        <a:cubicBezTo>
                          <a:pt x="24" y="10"/>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grpSp>
          </p:grpSp>
        </p:grpSp>
      </p:grpSp>
    </p:spTree>
    <p:extLst>
      <p:ext uri="{BB962C8B-B14F-4D97-AF65-F5344CB8AC3E}">
        <p14:creationId xmlns:p14="http://schemas.microsoft.com/office/powerpoint/2010/main" val="135230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28CE-E767-4A73-8FA2-77EAFE965EA1}"/>
              </a:ext>
            </a:extLst>
          </p:cNvPr>
          <p:cNvSpPr>
            <a:spLocks noGrp="1"/>
          </p:cNvSpPr>
          <p:nvPr>
            <p:ph type="ctrTitle"/>
          </p:nvPr>
        </p:nvSpPr>
        <p:spPr/>
        <p:txBody>
          <a:bodyPr>
            <a:normAutofit fontScale="90000"/>
          </a:bodyPr>
          <a:lstStyle/>
          <a:p>
            <a:r>
              <a:rPr lang="nl-NL"/>
              <a:t>Introductie film WWJW</a:t>
            </a:r>
          </a:p>
        </p:txBody>
      </p:sp>
      <p:pic>
        <p:nvPicPr>
          <p:cNvPr id="10" name="JINC WWJW film">
            <a:hlinkClick r:id="" action="ppaction://media"/>
            <a:extLst>
              <a:ext uri="{FF2B5EF4-FFF2-40B4-BE49-F238E27FC236}">
                <a16:creationId xmlns:a16="http://schemas.microsoft.com/office/drawing/2014/main" id="{B9CF58D8-70C6-488D-A56A-30DA0DE84C2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06136" y="1637890"/>
            <a:ext cx="7979728" cy="4488598"/>
          </a:xfrm>
          <a:prstGeom prst="rect">
            <a:avLst/>
          </a:prstGeom>
        </p:spPr>
      </p:pic>
    </p:spTree>
    <p:extLst>
      <p:ext uri="{BB962C8B-B14F-4D97-AF65-F5344CB8AC3E}">
        <p14:creationId xmlns:p14="http://schemas.microsoft.com/office/powerpoint/2010/main" val="618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1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F583E-D9CA-4E38-B0F0-A44E0B7CDEF0}"/>
              </a:ext>
            </a:extLst>
          </p:cNvPr>
          <p:cNvSpPr txBox="1"/>
          <p:nvPr/>
        </p:nvSpPr>
        <p:spPr>
          <a:xfrm>
            <a:off x="318973" y="3209572"/>
            <a:ext cx="3296094" cy="3487036"/>
          </a:xfrm>
          <a:prstGeom prst="rect">
            <a:avLst/>
          </a:prstGeom>
          <a:noFill/>
          <a:ln>
            <a:solidFill>
              <a:schemeClr val="accent1"/>
            </a:solidFill>
          </a:ln>
        </p:spPr>
        <p:txBody>
          <a:bodyPr wrap="square" rtlCol="0">
            <a:spAutoFit/>
          </a:bodyPr>
          <a:lstStyle/>
          <a:p>
            <a:endParaRPr lang="nl-NL"/>
          </a:p>
        </p:txBody>
      </p:sp>
      <p:sp>
        <p:nvSpPr>
          <p:cNvPr id="3" name="TextBox 2">
            <a:extLst>
              <a:ext uri="{FF2B5EF4-FFF2-40B4-BE49-F238E27FC236}">
                <a16:creationId xmlns:a16="http://schemas.microsoft.com/office/drawing/2014/main" id="{38922BC2-86C4-4E65-A62E-87E5FB85EACD}"/>
              </a:ext>
            </a:extLst>
          </p:cNvPr>
          <p:cNvSpPr txBox="1"/>
          <p:nvPr/>
        </p:nvSpPr>
        <p:spPr>
          <a:xfrm>
            <a:off x="4322129" y="3209572"/>
            <a:ext cx="3296094" cy="3487036"/>
          </a:xfrm>
          <a:prstGeom prst="rect">
            <a:avLst/>
          </a:prstGeom>
          <a:noFill/>
          <a:ln>
            <a:solidFill>
              <a:schemeClr val="accent1"/>
            </a:solidFill>
          </a:ln>
        </p:spPr>
        <p:txBody>
          <a:bodyPr wrap="square" rtlCol="0">
            <a:spAutoFit/>
          </a:bodyPr>
          <a:lstStyle/>
          <a:p>
            <a:endParaRPr lang="nl-NL"/>
          </a:p>
        </p:txBody>
      </p:sp>
      <p:sp>
        <p:nvSpPr>
          <p:cNvPr id="6" name="TextBox 5">
            <a:extLst>
              <a:ext uri="{FF2B5EF4-FFF2-40B4-BE49-F238E27FC236}">
                <a16:creationId xmlns:a16="http://schemas.microsoft.com/office/drawing/2014/main" id="{DC934DDC-F87F-4324-9FEE-3BE1FE2E6182}"/>
              </a:ext>
            </a:extLst>
          </p:cNvPr>
          <p:cNvSpPr txBox="1"/>
          <p:nvPr/>
        </p:nvSpPr>
        <p:spPr>
          <a:xfrm>
            <a:off x="4322130" y="3209572"/>
            <a:ext cx="3296093" cy="2123658"/>
          </a:xfrm>
          <a:prstGeom prst="rect">
            <a:avLst/>
          </a:prstGeom>
          <a:noFill/>
        </p:spPr>
        <p:txBody>
          <a:bodyPr wrap="square" rtlCol="0">
            <a:spAutoFit/>
          </a:bodyPr>
          <a:lstStyle/>
          <a:p>
            <a:r>
              <a:rPr lang="nl-NL" sz="1200" b="1"/>
              <a:t>Coach</a:t>
            </a:r>
          </a:p>
          <a:p>
            <a:r>
              <a:rPr lang="nl-NL" sz="1200"/>
              <a:t>Iemand uit het bedrijfsleven die een leerling begeleidt bij het maken van een passende keuze voor een vervolgopleiding</a:t>
            </a:r>
          </a:p>
          <a:p>
            <a:endParaRPr lang="nl-NL" sz="1200"/>
          </a:p>
          <a:p>
            <a:r>
              <a:rPr lang="nl-NL" sz="1200" b="1"/>
              <a:t>Gezin</a:t>
            </a:r>
          </a:p>
          <a:p>
            <a:r>
              <a:rPr lang="nl-NL" sz="1200"/>
              <a:t>Wordt op de hoogte gehouden door de school op ouderavonden of via nieuwsbrieven over het WWJW programma wat hun kind doorloopt</a:t>
            </a:r>
          </a:p>
          <a:p>
            <a:endParaRPr lang="nl-NL" sz="1200" b="1"/>
          </a:p>
        </p:txBody>
      </p:sp>
      <p:sp>
        <p:nvSpPr>
          <p:cNvPr id="7" name="TextBox 6">
            <a:extLst>
              <a:ext uri="{FF2B5EF4-FFF2-40B4-BE49-F238E27FC236}">
                <a16:creationId xmlns:a16="http://schemas.microsoft.com/office/drawing/2014/main" id="{0095F660-9C7D-40CA-B2E6-E6C66AE7B7EE}"/>
              </a:ext>
            </a:extLst>
          </p:cNvPr>
          <p:cNvSpPr txBox="1"/>
          <p:nvPr/>
        </p:nvSpPr>
        <p:spPr>
          <a:xfrm>
            <a:off x="318971" y="3209572"/>
            <a:ext cx="3296093" cy="3416320"/>
          </a:xfrm>
          <a:prstGeom prst="rect">
            <a:avLst/>
          </a:prstGeom>
          <a:noFill/>
        </p:spPr>
        <p:txBody>
          <a:bodyPr wrap="square" rtlCol="0">
            <a:spAutoFit/>
          </a:bodyPr>
          <a:lstStyle/>
          <a:p>
            <a:r>
              <a:rPr lang="nl-NL" sz="1200" b="1" dirty="0"/>
              <a:t>Directeur</a:t>
            </a:r>
          </a:p>
          <a:p>
            <a:r>
              <a:rPr lang="nl-NL" sz="1200" dirty="0"/>
              <a:t>Houdt hoogover overzicht op het WWJW programma binnen de school</a:t>
            </a:r>
          </a:p>
          <a:p>
            <a:endParaRPr lang="nl-NL" sz="1200" dirty="0"/>
          </a:p>
          <a:p>
            <a:r>
              <a:rPr lang="nl-NL" sz="1200" b="1" dirty="0"/>
              <a:t>Decaan</a:t>
            </a:r>
          </a:p>
          <a:p>
            <a:r>
              <a:rPr lang="nl-NL" sz="1200" dirty="0"/>
              <a:t>Voornaamste contactpersoon voor de mentoren, docenten, leerlingen en JINC</a:t>
            </a:r>
          </a:p>
          <a:p>
            <a:endParaRPr lang="nl-NL" sz="1200" dirty="0"/>
          </a:p>
          <a:p>
            <a:r>
              <a:rPr lang="nl-NL" sz="1200" b="1" dirty="0"/>
              <a:t>Docenten </a:t>
            </a:r>
          </a:p>
          <a:p>
            <a:r>
              <a:rPr lang="nl-NL" sz="1200" dirty="0"/>
              <a:t>Faciliteren de ruimte om leerlingen naar coachgesprekken te laten gaan.</a:t>
            </a:r>
          </a:p>
          <a:p>
            <a:endParaRPr lang="nl-NL" sz="1200" dirty="0"/>
          </a:p>
          <a:p>
            <a:r>
              <a:rPr lang="nl-NL" sz="1200" b="1" dirty="0"/>
              <a:t>Mentoren / LOB docenten</a:t>
            </a:r>
          </a:p>
          <a:p>
            <a:r>
              <a:rPr lang="nl-NL" sz="1200" dirty="0"/>
              <a:t>Behandelen tijdens hun mentorlessen materialen van het WWJW programma</a:t>
            </a:r>
          </a:p>
          <a:p>
            <a:endParaRPr lang="nl-NL" sz="1200" dirty="0"/>
          </a:p>
          <a:p>
            <a:r>
              <a:rPr lang="nl-NL" sz="1200" b="1" dirty="0"/>
              <a:t>Leerling</a:t>
            </a:r>
          </a:p>
          <a:p>
            <a:r>
              <a:rPr lang="nl-NL" sz="1200" dirty="0"/>
              <a:t>Neemt deel aan het WWJW programma</a:t>
            </a:r>
          </a:p>
        </p:txBody>
      </p:sp>
      <p:sp>
        <p:nvSpPr>
          <p:cNvPr id="8" name="TextBox 7">
            <a:extLst>
              <a:ext uri="{FF2B5EF4-FFF2-40B4-BE49-F238E27FC236}">
                <a16:creationId xmlns:a16="http://schemas.microsoft.com/office/drawing/2014/main" id="{4CA40194-5B0D-4D09-BF28-DF311AB58482}"/>
              </a:ext>
            </a:extLst>
          </p:cNvPr>
          <p:cNvSpPr txBox="1"/>
          <p:nvPr/>
        </p:nvSpPr>
        <p:spPr>
          <a:xfrm>
            <a:off x="8325285" y="3209572"/>
            <a:ext cx="3296094" cy="3487036"/>
          </a:xfrm>
          <a:prstGeom prst="rect">
            <a:avLst/>
          </a:prstGeom>
          <a:noFill/>
          <a:ln>
            <a:solidFill>
              <a:schemeClr val="accent1"/>
            </a:solidFill>
          </a:ln>
        </p:spPr>
        <p:txBody>
          <a:bodyPr wrap="square" rtlCol="0">
            <a:spAutoFit/>
          </a:bodyPr>
          <a:lstStyle/>
          <a:p>
            <a:endParaRPr lang="nl-NL"/>
          </a:p>
        </p:txBody>
      </p:sp>
      <p:sp>
        <p:nvSpPr>
          <p:cNvPr id="9" name="TextBox 8">
            <a:extLst>
              <a:ext uri="{FF2B5EF4-FFF2-40B4-BE49-F238E27FC236}">
                <a16:creationId xmlns:a16="http://schemas.microsoft.com/office/drawing/2014/main" id="{19AB4A17-8CD5-406C-B6C2-A48DCFA85E66}"/>
              </a:ext>
            </a:extLst>
          </p:cNvPr>
          <p:cNvSpPr txBox="1"/>
          <p:nvPr/>
        </p:nvSpPr>
        <p:spPr>
          <a:xfrm>
            <a:off x="8325286" y="3209572"/>
            <a:ext cx="3296093" cy="1015663"/>
          </a:xfrm>
          <a:prstGeom prst="rect">
            <a:avLst/>
          </a:prstGeom>
          <a:noFill/>
        </p:spPr>
        <p:txBody>
          <a:bodyPr wrap="square" rtlCol="0">
            <a:spAutoFit/>
          </a:bodyPr>
          <a:lstStyle/>
          <a:p>
            <a:r>
              <a:rPr lang="nl-NL" sz="1200" b="1"/>
              <a:t>JINC</a:t>
            </a:r>
          </a:p>
          <a:p>
            <a:r>
              <a:rPr lang="nl-NL" sz="1200"/>
              <a:t>Dit zijn je voornaamste contactpersonen. Zij ondersteunen je in het introduceren en implementeren van WWJW op jouw school.  </a:t>
            </a:r>
          </a:p>
          <a:p>
            <a:endParaRPr lang="nl-NL" sz="1200"/>
          </a:p>
        </p:txBody>
      </p:sp>
    </p:spTree>
    <p:extLst>
      <p:ext uri="{BB962C8B-B14F-4D97-AF65-F5344CB8AC3E}">
        <p14:creationId xmlns:p14="http://schemas.microsoft.com/office/powerpoint/2010/main" val="158444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28CE-E767-4A73-8FA2-77EAFE965EA1}"/>
              </a:ext>
            </a:extLst>
          </p:cNvPr>
          <p:cNvSpPr>
            <a:spLocks noGrp="1"/>
          </p:cNvSpPr>
          <p:nvPr>
            <p:ph type="ctrTitle"/>
          </p:nvPr>
        </p:nvSpPr>
        <p:spPr/>
        <p:txBody>
          <a:bodyPr>
            <a:normAutofit fontScale="90000"/>
          </a:bodyPr>
          <a:lstStyle/>
          <a:p>
            <a:r>
              <a:rPr lang="nl-NL"/>
              <a:t>Hoe ziet WWJW er in de praktijk uit?</a:t>
            </a:r>
          </a:p>
        </p:txBody>
      </p:sp>
      <p:pic>
        <p:nvPicPr>
          <p:cNvPr id="6" name="Picture 2" descr="JINC - helpt jongeren op weg naar werk">
            <a:extLst>
              <a:ext uri="{FF2B5EF4-FFF2-40B4-BE49-F238E27FC236}">
                <a16:creationId xmlns:a16="http://schemas.microsoft.com/office/drawing/2014/main" id="{CFC57FF2-30AE-4CAB-9613-789CA4CBDCC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83224" y="2373082"/>
            <a:ext cx="6858000" cy="42862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B3F9F9EF-A8F0-4F37-A3AA-A47D876897BB}"/>
              </a:ext>
            </a:extLst>
          </p:cNvPr>
          <p:cNvCxnSpPr>
            <a:stCxn id="11" idx="2"/>
          </p:cNvCxnSpPr>
          <p:nvPr/>
        </p:nvCxnSpPr>
        <p:spPr>
          <a:xfrm flipH="1">
            <a:off x="2079811" y="2058111"/>
            <a:ext cx="1" cy="40293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A7C7C4-F10D-443F-AA34-3461BC2B3860}"/>
              </a:ext>
            </a:extLst>
          </p:cNvPr>
          <p:cNvCxnSpPr>
            <a:stCxn id="13" idx="2"/>
          </p:cNvCxnSpPr>
          <p:nvPr/>
        </p:nvCxnSpPr>
        <p:spPr>
          <a:xfrm flipH="1">
            <a:off x="4622799" y="2058111"/>
            <a:ext cx="1" cy="13930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8E05CB-6CCB-44EA-BC74-9DDC524D3921}"/>
              </a:ext>
            </a:extLst>
          </p:cNvPr>
          <p:cNvCxnSpPr>
            <a:stCxn id="14" idx="2"/>
          </p:cNvCxnSpPr>
          <p:nvPr/>
        </p:nvCxnSpPr>
        <p:spPr>
          <a:xfrm>
            <a:off x="7165788" y="2058111"/>
            <a:ext cx="0" cy="256731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80F27D-3CAF-4737-9A88-4992470E77A4}"/>
              </a:ext>
            </a:extLst>
          </p:cNvPr>
          <p:cNvCxnSpPr>
            <a:stCxn id="15" idx="2"/>
          </p:cNvCxnSpPr>
          <p:nvPr/>
        </p:nvCxnSpPr>
        <p:spPr>
          <a:xfrm flipH="1">
            <a:off x="9708775" y="2058111"/>
            <a:ext cx="1" cy="337314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8B6F43F-41DA-4FC0-8A8B-704C889C6EF9}"/>
              </a:ext>
            </a:extLst>
          </p:cNvPr>
          <p:cNvSpPr/>
          <p:nvPr/>
        </p:nvSpPr>
        <p:spPr>
          <a:xfrm>
            <a:off x="923365" y="1663663"/>
            <a:ext cx="2312894" cy="3944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Leerjaar 1</a:t>
            </a:r>
          </a:p>
        </p:txBody>
      </p:sp>
      <p:sp>
        <p:nvSpPr>
          <p:cNvPr id="13" name="Rectangle 12">
            <a:extLst>
              <a:ext uri="{FF2B5EF4-FFF2-40B4-BE49-F238E27FC236}">
                <a16:creationId xmlns:a16="http://schemas.microsoft.com/office/drawing/2014/main" id="{9D819BD8-30E0-40F4-B4DB-7FA59464D0E2}"/>
              </a:ext>
            </a:extLst>
          </p:cNvPr>
          <p:cNvSpPr/>
          <p:nvPr/>
        </p:nvSpPr>
        <p:spPr>
          <a:xfrm>
            <a:off x="3466353" y="1663663"/>
            <a:ext cx="2312894" cy="3944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Leerjaar 2</a:t>
            </a:r>
          </a:p>
        </p:txBody>
      </p:sp>
      <p:sp>
        <p:nvSpPr>
          <p:cNvPr id="14" name="Rectangle 13">
            <a:extLst>
              <a:ext uri="{FF2B5EF4-FFF2-40B4-BE49-F238E27FC236}">
                <a16:creationId xmlns:a16="http://schemas.microsoft.com/office/drawing/2014/main" id="{FAE355C5-C0C6-4E52-849C-3A6C62820862}"/>
              </a:ext>
            </a:extLst>
          </p:cNvPr>
          <p:cNvSpPr/>
          <p:nvPr/>
        </p:nvSpPr>
        <p:spPr>
          <a:xfrm>
            <a:off x="6009341" y="1663663"/>
            <a:ext cx="2312894" cy="3944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Leerjaar 3</a:t>
            </a:r>
          </a:p>
        </p:txBody>
      </p:sp>
      <p:sp>
        <p:nvSpPr>
          <p:cNvPr id="15" name="Rectangle 14">
            <a:extLst>
              <a:ext uri="{FF2B5EF4-FFF2-40B4-BE49-F238E27FC236}">
                <a16:creationId xmlns:a16="http://schemas.microsoft.com/office/drawing/2014/main" id="{56BA3583-79C1-448C-8913-A2C68B863993}"/>
              </a:ext>
            </a:extLst>
          </p:cNvPr>
          <p:cNvSpPr/>
          <p:nvPr/>
        </p:nvSpPr>
        <p:spPr>
          <a:xfrm>
            <a:off x="8552329" y="1663663"/>
            <a:ext cx="2312894" cy="3944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Leerjaar 4</a:t>
            </a:r>
          </a:p>
        </p:txBody>
      </p:sp>
      <p:cxnSp>
        <p:nvCxnSpPr>
          <p:cNvPr id="16" name="Straight Connector 15">
            <a:extLst>
              <a:ext uri="{FF2B5EF4-FFF2-40B4-BE49-F238E27FC236}">
                <a16:creationId xmlns:a16="http://schemas.microsoft.com/office/drawing/2014/main" id="{55A48B07-4BC9-4B4D-B4F9-AA76B97295B0}"/>
              </a:ext>
            </a:extLst>
          </p:cNvPr>
          <p:cNvCxnSpPr>
            <a:cxnSpLocks/>
          </p:cNvCxnSpPr>
          <p:nvPr/>
        </p:nvCxnSpPr>
        <p:spPr>
          <a:xfrm>
            <a:off x="923365" y="6659332"/>
            <a:ext cx="99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74277A-87BA-4F37-BE68-14727030F659}"/>
              </a:ext>
            </a:extLst>
          </p:cNvPr>
          <p:cNvCxnSpPr>
            <a:cxnSpLocks/>
          </p:cNvCxnSpPr>
          <p:nvPr/>
        </p:nvCxnSpPr>
        <p:spPr>
          <a:xfrm>
            <a:off x="923365" y="2264295"/>
            <a:ext cx="99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Pentagon 17">
            <a:extLst>
              <a:ext uri="{FF2B5EF4-FFF2-40B4-BE49-F238E27FC236}">
                <a16:creationId xmlns:a16="http://schemas.microsoft.com/office/drawing/2014/main" id="{CA3AE020-7B0C-482A-8BB1-EE3DF1EB7E4A}"/>
              </a:ext>
            </a:extLst>
          </p:cNvPr>
          <p:cNvSpPr/>
          <p:nvPr/>
        </p:nvSpPr>
        <p:spPr>
          <a:xfrm>
            <a:off x="1137089" y="2461047"/>
            <a:ext cx="1885445" cy="55834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t>DE BASIS </a:t>
            </a:r>
          </a:p>
          <a:p>
            <a:pPr algn="ctr"/>
            <a:r>
              <a:rPr lang="nl-NL" sz="1100" dirty="0"/>
              <a:t>Leren orienteren &amp; Kennismaken</a:t>
            </a:r>
          </a:p>
        </p:txBody>
      </p:sp>
      <p:sp>
        <p:nvSpPr>
          <p:cNvPr id="19" name="Arrow: Pentagon 18">
            <a:extLst>
              <a:ext uri="{FF2B5EF4-FFF2-40B4-BE49-F238E27FC236}">
                <a16:creationId xmlns:a16="http://schemas.microsoft.com/office/drawing/2014/main" id="{62AC6C21-9E86-4D29-9721-ACE2920AD2DB}"/>
              </a:ext>
            </a:extLst>
          </p:cNvPr>
          <p:cNvSpPr/>
          <p:nvPr/>
        </p:nvSpPr>
        <p:spPr>
          <a:xfrm>
            <a:off x="3680077" y="3451118"/>
            <a:ext cx="1885445" cy="55834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t>ONTDEKKEN &amp; ONTWIKKELEN</a:t>
            </a:r>
          </a:p>
          <a:p>
            <a:pPr algn="ctr"/>
            <a:r>
              <a:rPr lang="nl-NL" sz="1100" dirty="0"/>
              <a:t>Talent &amp; Interesse</a:t>
            </a:r>
          </a:p>
        </p:txBody>
      </p:sp>
      <p:sp>
        <p:nvSpPr>
          <p:cNvPr id="20" name="Arrow: Pentagon 19">
            <a:extLst>
              <a:ext uri="{FF2B5EF4-FFF2-40B4-BE49-F238E27FC236}">
                <a16:creationId xmlns:a16="http://schemas.microsoft.com/office/drawing/2014/main" id="{1627B4FE-A1B9-4D46-A73B-FE19BDC01BF6}"/>
              </a:ext>
            </a:extLst>
          </p:cNvPr>
          <p:cNvSpPr/>
          <p:nvPr/>
        </p:nvSpPr>
        <p:spPr>
          <a:xfrm>
            <a:off x="6308640" y="4441189"/>
            <a:ext cx="1885445" cy="55834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STAGE VOORBEREIDEN</a:t>
            </a:r>
          </a:p>
          <a:p>
            <a:pPr algn="ctr"/>
            <a:r>
              <a:rPr lang="nl-NL" sz="1100" dirty="0"/>
              <a:t>Solliciteren &amp; Netwerken</a:t>
            </a:r>
          </a:p>
        </p:txBody>
      </p:sp>
      <p:sp>
        <p:nvSpPr>
          <p:cNvPr id="21" name="Arrow: Pentagon 20">
            <a:extLst>
              <a:ext uri="{FF2B5EF4-FFF2-40B4-BE49-F238E27FC236}">
                <a16:creationId xmlns:a16="http://schemas.microsoft.com/office/drawing/2014/main" id="{927F7061-356C-4CCF-BED5-2894D4E3B24C}"/>
              </a:ext>
            </a:extLst>
          </p:cNvPr>
          <p:cNvSpPr/>
          <p:nvPr/>
        </p:nvSpPr>
        <p:spPr>
          <a:xfrm>
            <a:off x="8714343" y="5431260"/>
            <a:ext cx="1937156" cy="55834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OPLEIDING KIEZEN</a:t>
            </a:r>
          </a:p>
          <a:p>
            <a:pPr algn="ctr"/>
            <a:r>
              <a:rPr lang="nl-NL" sz="1100" dirty="0"/>
              <a:t>Orienteren MBO + kiezen</a:t>
            </a:r>
          </a:p>
        </p:txBody>
      </p:sp>
      <p:sp>
        <p:nvSpPr>
          <p:cNvPr id="22" name="TextBox 21">
            <a:extLst>
              <a:ext uri="{FF2B5EF4-FFF2-40B4-BE49-F238E27FC236}">
                <a16:creationId xmlns:a16="http://schemas.microsoft.com/office/drawing/2014/main" id="{C26DC5C0-9767-47DC-981C-DB76A3B4044D}"/>
              </a:ext>
            </a:extLst>
          </p:cNvPr>
          <p:cNvSpPr txBox="1"/>
          <p:nvPr/>
        </p:nvSpPr>
        <p:spPr>
          <a:xfrm>
            <a:off x="1137089" y="3040200"/>
            <a:ext cx="2093975" cy="600164"/>
          </a:xfrm>
          <a:prstGeom prst="rect">
            <a:avLst/>
          </a:prstGeom>
          <a:noFill/>
        </p:spPr>
        <p:txBody>
          <a:bodyPr wrap="square" rtlCol="0">
            <a:spAutoFit/>
          </a:bodyPr>
          <a:lstStyle/>
          <a:p>
            <a:pPr marL="285750" indent="-285750">
              <a:buFont typeface="Arial" panose="020B0604020202020204" pitchFamily="34" charset="0"/>
              <a:buChar char="•"/>
            </a:pPr>
            <a:r>
              <a:rPr lang="nl-NL" sz="1100" dirty="0"/>
              <a:t>2x Coachgesprek</a:t>
            </a:r>
          </a:p>
          <a:p>
            <a:pPr marL="285750" indent="-285750">
              <a:buFont typeface="Arial" panose="020B0604020202020204" pitchFamily="34" charset="0"/>
              <a:buChar char="•"/>
            </a:pPr>
            <a:r>
              <a:rPr lang="nl-NL" sz="1100" dirty="0"/>
              <a:t>2x Blikstemstage (waarvan 1 bij de coach)</a:t>
            </a:r>
          </a:p>
        </p:txBody>
      </p:sp>
      <p:sp>
        <p:nvSpPr>
          <p:cNvPr id="23" name="TextBox 22">
            <a:extLst>
              <a:ext uri="{FF2B5EF4-FFF2-40B4-BE49-F238E27FC236}">
                <a16:creationId xmlns:a16="http://schemas.microsoft.com/office/drawing/2014/main" id="{8ACA65BA-05E6-4676-ABC0-F27372118878}"/>
              </a:ext>
            </a:extLst>
          </p:cNvPr>
          <p:cNvSpPr txBox="1"/>
          <p:nvPr/>
        </p:nvSpPr>
        <p:spPr>
          <a:xfrm>
            <a:off x="3685272" y="4022786"/>
            <a:ext cx="2093975" cy="769441"/>
          </a:xfrm>
          <a:prstGeom prst="rect">
            <a:avLst/>
          </a:prstGeom>
          <a:noFill/>
        </p:spPr>
        <p:txBody>
          <a:bodyPr wrap="square" rtlCol="0">
            <a:spAutoFit/>
          </a:bodyPr>
          <a:lstStyle/>
          <a:p>
            <a:pPr marL="285750" indent="-285750">
              <a:buFont typeface="Arial" panose="020B0604020202020204" pitchFamily="34" charset="0"/>
              <a:buChar char="•"/>
            </a:pPr>
            <a:r>
              <a:rPr lang="nl-NL" sz="1100" dirty="0"/>
              <a:t>2x Blikstemstage + softskills ontwikkelen (1x obv voorkeursector)</a:t>
            </a:r>
          </a:p>
          <a:p>
            <a:pPr marL="285750" indent="-285750">
              <a:buFont typeface="Arial" panose="020B0604020202020204" pitchFamily="34" charset="0"/>
              <a:buChar char="•"/>
            </a:pPr>
            <a:r>
              <a:rPr lang="nl-NL" sz="1100" dirty="0"/>
              <a:t>3x Coachgesprek</a:t>
            </a:r>
          </a:p>
        </p:txBody>
      </p:sp>
      <p:sp>
        <p:nvSpPr>
          <p:cNvPr id="24" name="TextBox 23">
            <a:extLst>
              <a:ext uri="{FF2B5EF4-FFF2-40B4-BE49-F238E27FC236}">
                <a16:creationId xmlns:a16="http://schemas.microsoft.com/office/drawing/2014/main" id="{0114BF0C-E5DE-4CBF-A0D0-BFA9E680E9FD}"/>
              </a:ext>
            </a:extLst>
          </p:cNvPr>
          <p:cNvSpPr txBox="1"/>
          <p:nvPr/>
        </p:nvSpPr>
        <p:spPr>
          <a:xfrm>
            <a:off x="6308640" y="5017527"/>
            <a:ext cx="2093975" cy="110799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1100" dirty="0"/>
              <a:t>2x Bliksemstage</a:t>
            </a:r>
          </a:p>
          <a:p>
            <a:pPr marL="285750" indent="-285750">
              <a:buFont typeface="Arial" panose="020B0604020202020204" pitchFamily="34" charset="0"/>
              <a:buChar char="•"/>
            </a:pPr>
            <a:r>
              <a:rPr lang="nl-NL" sz="1100" dirty="0"/>
              <a:t>2x Coachgesprek</a:t>
            </a:r>
          </a:p>
          <a:p>
            <a:pPr marL="285750" indent="-285750">
              <a:buFont typeface="Arial" panose="020B0604020202020204" pitchFamily="34" charset="0"/>
              <a:buChar char="•"/>
            </a:pPr>
            <a:r>
              <a:rPr lang="nl-NL" sz="1100" dirty="0"/>
              <a:t>1x Netwerkworkshop: leren netwerken</a:t>
            </a:r>
          </a:p>
          <a:p>
            <a:pPr marL="285750" indent="-285750">
              <a:buFont typeface="Arial" panose="020B0604020202020204" pitchFamily="34" charset="0"/>
              <a:buChar char="•"/>
            </a:pPr>
            <a:r>
              <a:rPr lang="nl-NL" sz="1100" dirty="0"/>
              <a:t>1x Sollicitatietraining: leren solliciteren</a:t>
            </a:r>
          </a:p>
        </p:txBody>
      </p:sp>
      <p:sp>
        <p:nvSpPr>
          <p:cNvPr id="25" name="TextBox 24">
            <a:extLst>
              <a:ext uri="{FF2B5EF4-FFF2-40B4-BE49-F238E27FC236}">
                <a16:creationId xmlns:a16="http://schemas.microsoft.com/office/drawing/2014/main" id="{2DAD06B9-DB7D-4127-80FA-7630EF74F096}"/>
              </a:ext>
            </a:extLst>
          </p:cNvPr>
          <p:cNvSpPr txBox="1"/>
          <p:nvPr/>
        </p:nvSpPr>
        <p:spPr>
          <a:xfrm>
            <a:off x="8771248" y="6002472"/>
            <a:ext cx="2129835" cy="600164"/>
          </a:xfrm>
          <a:prstGeom prst="rect">
            <a:avLst/>
          </a:prstGeom>
          <a:noFill/>
        </p:spPr>
        <p:txBody>
          <a:bodyPr wrap="square" rtlCol="0">
            <a:spAutoFit/>
          </a:bodyPr>
          <a:lstStyle/>
          <a:p>
            <a:pPr marL="285750" indent="-285750">
              <a:buFont typeface="Arial" panose="020B0604020202020204" pitchFamily="34" charset="0"/>
              <a:buChar char="•"/>
            </a:pPr>
            <a:r>
              <a:rPr lang="nl-NL" sz="1100" dirty="0"/>
              <a:t>3x Coachgesprek</a:t>
            </a:r>
          </a:p>
          <a:p>
            <a:pPr marL="285750" indent="-285750">
              <a:buFont typeface="Arial" panose="020B0604020202020204" pitchFamily="34" charset="0"/>
              <a:buChar char="•"/>
            </a:pPr>
            <a:r>
              <a:rPr lang="nl-NL" sz="1100" dirty="0"/>
              <a:t>1x Blikstemstage MBO obv voorkeur</a:t>
            </a:r>
          </a:p>
        </p:txBody>
      </p:sp>
    </p:spTree>
    <p:extLst>
      <p:ext uri="{BB962C8B-B14F-4D97-AF65-F5344CB8AC3E}">
        <p14:creationId xmlns:p14="http://schemas.microsoft.com/office/powerpoint/2010/main" val="27415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9C20D0F-E04C-4286-B6EB-92120312D4FF}"/>
              </a:ext>
            </a:extLst>
          </p:cNvPr>
          <p:cNvSpPr>
            <a:spLocks noGrp="1"/>
          </p:cNvSpPr>
          <p:nvPr>
            <p:ph type="body" sz="quarter" idx="11"/>
          </p:nvPr>
        </p:nvSpPr>
        <p:spPr>
          <a:xfrm>
            <a:off x="986273" y="1940756"/>
            <a:ext cx="10901430" cy="4917244"/>
          </a:xfrm>
        </p:spPr>
        <p:txBody>
          <a:bodyPr numCol="1">
            <a:normAutofit fontScale="55000" lnSpcReduction="20000"/>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Ik weet waar ik goed en minder goed in ben.</a:t>
            </a:r>
          </a:p>
          <a:p>
            <a:pPr marL="285750" indent="-285750">
              <a:buFont typeface="Arial" panose="020B0604020202020204" pitchFamily="34" charset="0"/>
              <a:buChar char="→"/>
            </a:pPr>
            <a:r>
              <a:rPr lang="nl-NL" dirty="0"/>
              <a:t>Ik weet welke kwaliteiten ik kan inzetten in mijn toekomstige (studie)loopbaan.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Ik kan aangeven wat ik leuk en interessant vind aan mijn opleiding.</a:t>
            </a:r>
          </a:p>
          <a:p>
            <a:pPr marL="285750" indent="-285750">
              <a:buFont typeface="Arial" panose="020B0604020202020204" pitchFamily="34" charset="0"/>
              <a:buChar char="→"/>
            </a:pPr>
            <a:r>
              <a:rPr lang="nl-NL" dirty="0"/>
              <a:t>Ik weet wat mijn werkwaarden zijn.</a:t>
            </a:r>
          </a:p>
          <a:p>
            <a:pPr marL="285750" indent="-285750">
              <a:buFont typeface="Arial" panose="020B0604020202020204" pitchFamily="34" charset="0"/>
              <a:buChar char="→"/>
            </a:pPr>
            <a:r>
              <a:rPr lang="nl-NL" dirty="0"/>
              <a:t>Ik kan verband leggen tussen eerdere ervaringen in mijn leven.</a:t>
            </a:r>
          </a:p>
          <a:p>
            <a:pPr marL="285750" indent="-285750">
              <a:buFont typeface="Arial" panose="020B0604020202020204" pitchFamily="34" charset="0"/>
              <a:buChar char="→"/>
            </a:pPr>
            <a:r>
              <a:rPr lang="nl-NL" dirty="0"/>
              <a:t>Ik kan verband leggen tussen beroepsdilemma’s en mijn waarden.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Ik kan de organisatiecultuur van een bedrijf onderzoeken.</a:t>
            </a:r>
          </a:p>
          <a:p>
            <a:pPr marL="285750" indent="-285750">
              <a:buFont typeface="Arial" panose="020B0604020202020204" pitchFamily="34" charset="0"/>
              <a:buChar char="→"/>
            </a:pPr>
            <a:r>
              <a:rPr lang="nl-NL" dirty="0"/>
              <a:t>Ik ben op de hoogte van de ontwikkelingen in het werkveld.</a:t>
            </a:r>
          </a:p>
          <a:p>
            <a:pPr marL="285750" indent="-285750">
              <a:buFont typeface="Arial" panose="020B0604020202020204" pitchFamily="34" charset="0"/>
              <a:buChar char="→"/>
            </a:pPr>
            <a:r>
              <a:rPr lang="nl-NL" dirty="0"/>
              <a:t>Ik kan ontwikkelingen en cultuur in verband brengen met mijn kwaliteiten en motieven.</a:t>
            </a:r>
          </a:p>
          <a:p>
            <a:pPr marL="285750" indent="-285750">
              <a:buFont typeface="Arial" panose="020B0604020202020204" pitchFamily="34" charset="0"/>
              <a:buChar char="→"/>
            </a:pPr>
            <a:r>
              <a:rPr lang="nl-NL" dirty="0"/>
              <a:t>Ik weet wat de actuele beroepsdilemma’s zijn in het werk waarvoor ik leer.</a:t>
            </a:r>
          </a:p>
          <a:p>
            <a:pPr marL="285750" indent="-285750">
              <a:buFont typeface="Arial" panose="020B0604020202020204" pitchFamily="34" charset="0"/>
              <a:buChar char="→"/>
            </a:pPr>
            <a:r>
              <a:rPr lang="nl-NL" dirty="0"/>
              <a:t>Ik heb een beeld van de inhoud van het werk waarvoor ik leer.</a:t>
            </a:r>
          </a:p>
          <a:p>
            <a:pPr marL="285750" indent="-285750">
              <a:buFont typeface="Arial" panose="020B0604020202020204" pitchFamily="34" charset="0"/>
              <a:buChar char="→"/>
            </a:pPr>
            <a:r>
              <a:rPr lang="nl-NL" dirty="0"/>
              <a:t>Ik weet welke beroepscompetenties nodig zijn in het werk waarvoor ik leer.</a:t>
            </a:r>
          </a:p>
          <a:p>
            <a:pPr marL="285750" indent="-285750">
              <a:buFont typeface="Arial" panose="020B0604020202020204" pitchFamily="34" charset="0"/>
              <a:buChar char="→"/>
            </a:pPr>
            <a:r>
              <a:rPr lang="nl-NL" dirty="0"/>
              <a:t>Ik weet welke leeractiviteiten ik moet ondernemen om die beroepscompetenties te kunnen ontwikkelen.</a:t>
            </a:r>
          </a:p>
        </p:txBody>
      </p:sp>
      <p:sp>
        <p:nvSpPr>
          <p:cNvPr id="2" name="Title 1">
            <a:extLst>
              <a:ext uri="{FF2B5EF4-FFF2-40B4-BE49-F238E27FC236}">
                <a16:creationId xmlns:a16="http://schemas.microsoft.com/office/drawing/2014/main" id="{549FB085-7AF0-4CE2-B207-549E7B6E6B6B}"/>
              </a:ext>
            </a:extLst>
          </p:cNvPr>
          <p:cNvSpPr>
            <a:spLocks noGrp="1"/>
          </p:cNvSpPr>
          <p:nvPr>
            <p:ph type="ctrTitle"/>
          </p:nvPr>
        </p:nvSpPr>
        <p:spPr/>
        <p:txBody>
          <a:bodyPr>
            <a:normAutofit fontScale="90000"/>
          </a:bodyPr>
          <a:lstStyle/>
          <a:p>
            <a:r>
              <a:rPr lang="nl-NL" dirty="0"/>
              <a:t>Volwaardig LOB programma</a:t>
            </a:r>
          </a:p>
        </p:txBody>
      </p:sp>
      <p:sp>
        <p:nvSpPr>
          <p:cNvPr id="5" name="TextBox 4">
            <a:extLst>
              <a:ext uri="{FF2B5EF4-FFF2-40B4-BE49-F238E27FC236}">
                <a16:creationId xmlns:a16="http://schemas.microsoft.com/office/drawing/2014/main" id="{B7EF441D-6D89-4F70-8427-501209CDF4C6}"/>
              </a:ext>
            </a:extLst>
          </p:cNvPr>
          <p:cNvSpPr txBox="1"/>
          <p:nvPr/>
        </p:nvSpPr>
        <p:spPr>
          <a:xfrm>
            <a:off x="1291411" y="1647346"/>
            <a:ext cx="6107986" cy="369332"/>
          </a:xfrm>
          <a:prstGeom prst="rect">
            <a:avLst/>
          </a:prstGeom>
          <a:noFill/>
        </p:spPr>
        <p:txBody>
          <a:bodyPr wrap="square">
            <a:spAutoFit/>
          </a:bodyPr>
          <a:lstStyle/>
          <a:p>
            <a:r>
              <a:rPr lang="nl-NL" sz="1800" b="1" dirty="0">
                <a:solidFill>
                  <a:srgbClr val="EF7D00"/>
                </a:solidFill>
              </a:rPr>
              <a:t>Wat levert WWJW op voor de leerlingen en de school?</a:t>
            </a:r>
          </a:p>
        </p:txBody>
      </p:sp>
      <p:grpSp>
        <p:nvGrpSpPr>
          <p:cNvPr id="35" name="Group 34">
            <a:extLst>
              <a:ext uri="{FF2B5EF4-FFF2-40B4-BE49-F238E27FC236}">
                <a16:creationId xmlns:a16="http://schemas.microsoft.com/office/drawing/2014/main" id="{28EE2454-134C-48F7-9C13-D43F084F44B7}"/>
              </a:ext>
            </a:extLst>
          </p:cNvPr>
          <p:cNvGrpSpPr/>
          <p:nvPr/>
        </p:nvGrpSpPr>
        <p:grpSpPr>
          <a:xfrm>
            <a:off x="269235" y="3219069"/>
            <a:ext cx="783261" cy="833979"/>
            <a:chOff x="8909538" y="1633941"/>
            <a:chExt cx="288000" cy="288000"/>
          </a:xfrm>
        </p:grpSpPr>
        <p:sp>
          <p:nvSpPr>
            <p:cNvPr id="34" name="Rectangle 33">
              <a:extLst>
                <a:ext uri="{FF2B5EF4-FFF2-40B4-BE49-F238E27FC236}">
                  <a16:creationId xmlns:a16="http://schemas.microsoft.com/office/drawing/2014/main" id="{1529C972-FC59-4875-B0A7-485300C75994}"/>
                </a:ext>
              </a:extLst>
            </p:cNvPr>
            <p:cNvSpPr/>
            <p:nvPr/>
          </p:nvSpPr>
          <p:spPr>
            <a:xfrm>
              <a:off x="8909538" y="1633941"/>
              <a:ext cx="28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up 113">
              <a:extLst>
                <a:ext uri="{FF2B5EF4-FFF2-40B4-BE49-F238E27FC236}">
                  <a16:creationId xmlns:a16="http://schemas.microsoft.com/office/drawing/2014/main" id="{368A20A7-FABB-4BC3-90E7-B44A4A1D30B1}"/>
                </a:ext>
              </a:extLst>
            </p:cNvPr>
            <p:cNvGrpSpPr>
              <a:grpSpLocks noChangeAspect="1"/>
            </p:cNvGrpSpPr>
            <p:nvPr/>
          </p:nvGrpSpPr>
          <p:grpSpPr bwMode="auto">
            <a:xfrm>
              <a:off x="8909538" y="1633941"/>
              <a:ext cx="288000" cy="288000"/>
              <a:chOff x="3437" y="2997"/>
              <a:chExt cx="426" cy="426"/>
            </a:xfrm>
            <a:solidFill>
              <a:schemeClr val="accent1"/>
            </a:solidFill>
          </p:grpSpPr>
          <p:sp>
            <p:nvSpPr>
              <p:cNvPr id="17" name="Freeform 114">
                <a:extLst>
                  <a:ext uri="{FF2B5EF4-FFF2-40B4-BE49-F238E27FC236}">
                    <a16:creationId xmlns:a16="http://schemas.microsoft.com/office/drawing/2014/main" id="{BF0558C3-D569-49A3-B396-B72F2F30906D}"/>
                  </a:ext>
                </a:extLst>
              </p:cNvPr>
              <p:cNvSpPr>
                <a:spLocks noEditPoints="1"/>
              </p:cNvSpPr>
              <p:nvPr/>
            </p:nvSpPr>
            <p:spPr bwMode="auto">
              <a:xfrm>
                <a:off x="3437" y="2997"/>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4" y="288"/>
                      <a:pt x="0" y="224"/>
                      <a:pt x="0" y="144"/>
                    </a:cubicBezTo>
                    <a:cubicBezTo>
                      <a:pt x="0" y="65"/>
                      <a:pt x="64" y="0"/>
                      <a:pt x="144" y="0"/>
                    </a:cubicBezTo>
                    <a:cubicBezTo>
                      <a:pt x="223" y="0"/>
                      <a:pt x="288" y="65"/>
                      <a:pt x="288" y="144"/>
                    </a:cubicBezTo>
                    <a:cubicBezTo>
                      <a:pt x="288" y="224"/>
                      <a:pt x="223" y="288"/>
                      <a:pt x="144" y="288"/>
                    </a:cubicBezTo>
                    <a:close/>
                    <a:moveTo>
                      <a:pt x="144" y="12"/>
                    </a:moveTo>
                    <a:cubicBezTo>
                      <a:pt x="71" y="12"/>
                      <a:pt x="12" y="71"/>
                      <a:pt x="12" y="144"/>
                    </a:cubicBezTo>
                    <a:cubicBezTo>
                      <a:pt x="12" y="217"/>
                      <a:pt x="71" y="276"/>
                      <a:pt x="144" y="276"/>
                    </a:cubicBezTo>
                    <a:cubicBezTo>
                      <a:pt x="216" y="276"/>
                      <a:pt x="276" y="217"/>
                      <a:pt x="276" y="144"/>
                    </a:cubicBezTo>
                    <a:cubicBezTo>
                      <a:pt x="276" y="71"/>
                      <a:pt x="216"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18" name="Freeform 115">
                <a:extLst>
                  <a:ext uri="{FF2B5EF4-FFF2-40B4-BE49-F238E27FC236}">
                    <a16:creationId xmlns:a16="http://schemas.microsoft.com/office/drawing/2014/main" id="{B2D1FF4A-1240-4D2A-80E3-B18C7552671F}"/>
                  </a:ext>
                </a:extLst>
              </p:cNvPr>
              <p:cNvSpPr>
                <a:spLocks noEditPoints="1"/>
              </p:cNvSpPr>
              <p:nvPr/>
            </p:nvSpPr>
            <p:spPr bwMode="auto">
              <a:xfrm>
                <a:off x="3543" y="3129"/>
                <a:ext cx="214" cy="196"/>
              </a:xfrm>
              <a:custGeom>
                <a:avLst/>
                <a:gdLst>
                  <a:gd name="T0" fmla="*/ 72 w 144"/>
                  <a:gd name="T1" fmla="*/ 133 h 133"/>
                  <a:gd name="T2" fmla="*/ 68 w 144"/>
                  <a:gd name="T3" fmla="*/ 132 h 133"/>
                  <a:gd name="T4" fmla="*/ 0 w 144"/>
                  <a:gd name="T5" fmla="*/ 44 h 133"/>
                  <a:gd name="T6" fmla="*/ 34 w 144"/>
                  <a:gd name="T7" fmla="*/ 1 h 133"/>
                  <a:gd name="T8" fmla="*/ 72 w 144"/>
                  <a:gd name="T9" fmla="*/ 23 h 133"/>
                  <a:gd name="T10" fmla="*/ 109 w 144"/>
                  <a:gd name="T11" fmla="*/ 1 h 133"/>
                  <a:gd name="T12" fmla="*/ 144 w 144"/>
                  <a:gd name="T13" fmla="*/ 44 h 133"/>
                  <a:gd name="T14" fmla="*/ 75 w 144"/>
                  <a:gd name="T15" fmla="*/ 132 h 133"/>
                  <a:gd name="T16" fmla="*/ 72 w 144"/>
                  <a:gd name="T17" fmla="*/ 133 h 133"/>
                  <a:gd name="T18" fmla="*/ 38 w 144"/>
                  <a:gd name="T19" fmla="*/ 13 h 133"/>
                  <a:gd name="T20" fmla="*/ 36 w 144"/>
                  <a:gd name="T21" fmla="*/ 13 h 133"/>
                  <a:gd name="T22" fmla="*/ 12 w 144"/>
                  <a:gd name="T23" fmla="*/ 44 h 133"/>
                  <a:gd name="T24" fmla="*/ 72 w 144"/>
                  <a:gd name="T25" fmla="*/ 120 h 133"/>
                  <a:gd name="T26" fmla="*/ 132 w 144"/>
                  <a:gd name="T27" fmla="*/ 44 h 133"/>
                  <a:gd name="T28" fmla="*/ 108 w 144"/>
                  <a:gd name="T29" fmla="*/ 13 h 133"/>
                  <a:gd name="T30" fmla="*/ 77 w 144"/>
                  <a:gd name="T31" fmla="*/ 41 h 133"/>
                  <a:gd name="T32" fmla="*/ 72 w 144"/>
                  <a:gd name="T33" fmla="*/ 46 h 133"/>
                  <a:gd name="T34" fmla="*/ 66 w 144"/>
                  <a:gd name="T35" fmla="*/ 41 h 133"/>
                  <a:gd name="T36" fmla="*/ 38 w 144"/>
                  <a:gd name="T3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33">
                    <a:moveTo>
                      <a:pt x="72" y="133"/>
                    </a:moveTo>
                    <a:cubicBezTo>
                      <a:pt x="70" y="133"/>
                      <a:pt x="69" y="133"/>
                      <a:pt x="68" y="132"/>
                    </a:cubicBezTo>
                    <a:cubicBezTo>
                      <a:pt x="65" y="130"/>
                      <a:pt x="0" y="82"/>
                      <a:pt x="0" y="44"/>
                    </a:cubicBezTo>
                    <a:cubicBezTo>
                      <a:pt x="0" y="19"/>
                      <a:pt x="17" y="4"/>
                      <a:pt x="34" y="1"/>
                    </a:cubicBezTo>
                    <a:cubicBezTo>
                      <a:pt x="46" y="0"/>
                      <a:pt x="62" y="5"/>
                      <a:pt x="72" y="23"/>
                    </a:cubicBezTo>
                    <a:cubicBezTo>
                      <a:pt x="81" y="5"/>
                      <a:pt x="97" y="0"/>
                      <a:pt x="109" y="1"/>
                    </a:cubicBezTo>
                    <a:cubicBezTo>
                      <a:pt x="126" y="4"/>
                      <a:pt x="144" y="19"/>
                      <a:pt x="144" y="44"/>
                    </a:cubicBezTo>
                    <a:cubicBezTo>
                      <a:pt x="144" y="82"/>
                      <a:pt x="78" y="130"/>
                      <a:pt x="75" y="132"/>
                    </a:cubicBezTo>
                    <a:cubicBezTo>
                      <a:pt x="74" y="133"/>
                      <a:pt x="73" y="133"/>
                      <a:pt x="72" y="133"/>
                    </a:cubicBezTo>
                    <a:close/>
                    <a:moveTo>
                      <a:pt x="38" y="13"/>
                    </a:moveTo>
                    <a:cubicBezTo>
                      <a:pt x="37" y="13"/>
                      <a:pt x="36" y="13"/>
                      <a:pt x="36" y="13"/>
                    </a:cubicBezTo>
                    <a:cubicBezTo>
                      <a:pt x="24" y="15"/>
                      <a:pt x="12" y="26"/>
                      <a:pt x="12" y="44"/>
                    </a:cubicBezTo>
                    <a:cubicBezTo>
                      <a:pt x="12" y="69"/>
                      <a:pt x="52" y="105"/>
                      <a:pt x="72" y="120"/>
                    </a:cubicBezTo>
                    <a:cubicBezTo>
                      <a:pt x="91" y="105"/>
                      <a:pt x="132" y="69"/>
                      <a:pt x="132" y="44"/>
                    </a:cubicBezTo>
                    <a:cubicBezTo>
                      <a:pt x="132" y="26"/>
                      <a:pt x="120" y="15"/>
                      <a:pt x="108" y="13"/>
                    </a:cubicBezTo>
                    <a:cubicBezTo>
                      <a:pt x="97" y="12"/>
                      <a:pt x="83" y="19"/>
                      <a:pt x="77" y="41"/>
                    </a:cubicBezTo>
                    <a:cubicBezTo>
                      <a:pt x="77" y="44"/>
                      <a:pt x="74" y="46"/>
                      <a:pt x="72" y="46"/>
                    </a:cubicBezTo>
                    <a:cubicBezTo>
                      <a:pt x="69" y="46"/>
                      <a:pt x="66" y="44"/>
                      <a:pt x="66" y="41"/>
                    </a:cubicBezTo>
                    <a:cubicBezTo>
                      <a:pt x="61" y="20"/>
                      <a:pt x="49" y="13"/>
                      <a:pt x="3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grpSp>
      <p:grpSp>
        <p:nvGrpSpPr>
          <p:cNvPr id="19" name="Group 18">
            <a:extLst>
              <a:ext uri="{FF2B5EF4-FFF2-40B4-BE49-F238E27FC236}">
                <a16:creationId xmlns:a16="http://schemas.microsoft.com/office/drawing/2014/main" id="{CB176FAF-E186-4D87-9520-D9153091855D}"/>
              </a:ext>
            </a:extLst>
          </p:cNvPr>
          <p:cNvGrpSpPr/>
          <p:nvPr/>
        </p:nvGrpSpPr>
        <p:grpSpPr>
          <a:xfrm>
            <a:off x="269235" y="2114736"/>
            <a:ext cx="783261" cy="833979"/>
            <a:chOff x="9766828" y="1979422"/>
            <a:chExt cx="894381" cy="933304"/>
          </a:xfrm>
        </p:grpSpPr>
        <p:sp>
          <p:nvSpPr>
            <p:cNvPr id="20" name="Rectangle 3">
              <a:extLst>
                <a:ext uri="{FF2B5EF4-FFF2-40B4-BE49-F238E27FC236}">
                  <a16:creationId xmlns:a16="http://schemas.microsoft.com/office/drawing/2014/main" id="{B46ED834-1F85-4643-BEBF-8543E2752C52}"/>
                </a:ext>
              </a:extLst>
            </p:cNvPr>
            <p:cNvSpPr/>
            <p:nvPr/>
          </p:nvSpPr>
          <p:spPr>
            <a:xfrm rot="20715425">
              <a:off x="9766828" y="1979422"/>
              <a:ext cx="894381" cy="933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up 68">
              <a:extLst>
                <a:ext uri="{FF2B5EF4-FFF2-40B4-BE49-F238E27FC236}">
                  <a16:creationId xmlns:a16="http://schemas.microsoft.com/office/drawing/2014/main" id="{7A514D41-5829-471F-A2C0-70BDD4423369}"/>
                </a:ext>
              </a:extLst>
            </p:cNvPr>
            <p:cNvGrpSpPr>
              <a:grpSpLocks noChangeAspect="1"/>
            </p:cNvGrpSpPr>
            <p:nvPr/>
          </p:nvGrpSpPr>
          <p:grpSpPr bwMode="auto">
            <a:xfrm rot="20762773">
              <a:off x="9835474" y="2033761"/>
              <a:ext cx="727543" cy="780909"/>
              <a:chOff x="2409" y="1706"/>
              <a:chExt cx="409" cy="439"/>
            </a:xfrm>
            <a:solidFill>
              <a:schemeClr val="accent1"/>
            </a:solidFill>
          </p:grpSpPr>
          <p:sp>
            <p:nvSpPr>
              <p:cNvPr id="22" name="Freeform 69">
                <a:extLst>
                  <a:ext uri="{FF2B5EF4-FFF2-40B4-BE49-F238E27FC236}">
                    <a16:creationId xmlns:a16="http://schemas.microsoft.com/office/drawing/2014/main" id="{636A8B8B-B40E-4AE5-A9E1-E3ADE6CCBADF}"/>
                  </a:ext>
                </a:extLst>
              </p:cNvPr>
              <p:cNvSpPr>
                <a:spLocks/>
              </p:cNvSpPr>
              <p:nvPr/>
            </p:nvSpPr>
            <p:spPr bwMode="auto">
              <a:xfrm>
                <a:off x="2409" y="1719"/>
                <a:ext cx="18" cy="426"/>
              </a:xfrm>
              <a:custGeom>
                <a:avLst/>
                <a:gdLst>
                  <a:gd name="T0" fmla="*/ 6 w 12"/>
                  <a:gd name="T1" fmla="*/ 288 h 288"/>
                  <a:gd name="T2" fmla="*/ 0 w 12"/>
                  <a:gd name="T3" fmla="*/ 282 h 288"/>
                  <a:gd name="T4" fmla="*/ 0 w 12"/>
                  <a:gd name="T5" fmla="*/ 6 h 288"/>
                  <a:gd name="T6" fmla="*/ 6 w 12"/>
                  <a:gd name="T7" fmla="*/ 0 h 288"/>
                  <a:gd name="T8" fmla="*/ 12 w 12"/>
                  <a:gd name="T9" fmla="*/ 6 h 288"/>
                  <a:gd name="T10" fmla="*/ 12 w 12"/>
                  <a:gd name="T11" fmla="*/ 282 h 288"/>
                  <a:gd name="T12" fmla="*/ 6 w 12"/>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12" h="288">
                    <a:moveTo>
                      <a:pt x="6" y="288"/>
                    </a:moveTo>
                    <a:cubicBezTo>
                      <a:pt x="3" y="288"/>
                      <a:pt x="0" y="285"/>
                      <a:pt x="0" y="282"/>
                    </a:cubicBezTo>
                    <a:cubicBezTo>
                      <a:pt x="0" y="6"/>
                      <a:pt x="0" y="6"/>
                      <a:pt x="0" y="6"/>
                    </a:cubicBezTo>
                    <a:cubicBezTo>
                      <a:pt x="0" y="3"/>
                      <a:pt x="3" y="0"/>
                      <a:pt x="6" y="0"/>
                    </a:cubicBezTo>
                    <a:cubicBezTo>
                      <a:pt x="9" y="0"/>
                      <a:pt x="12" y="3"/>
                      <a:pt x="12" y="6"/>
                    </a:cubicBezTo>
                    <a:cubicBezTo>
                      <a:pt x="12" y="282"/>
                      <a:pt x="12" y="282"/>
                      <a:pt x="12" y="282"/>
                    </a:cubicBezTo>
                    <a:cubicBezTo>
                      <a:pt x="12" y="285"/>
                      <a:pt x="9" y="288"/>
                      <a:pt x="6"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3" name="Freeform 70">
                <a:extLst>
                  <a:ext uri="{FF2B5EF4-FFF2-40B4-BE49-F238E27FC236}">
                    <a16:creationId xmlns:a16="http://schemas.microsoft.com/office/drawing/2014/main" id="{6ED3D0FD-23D9-46A7-BFC2-E6F2A0652619}"/>
                  </a:ext>
                </a:extLst>
              </p:cNvPr>
              <p:cNvSpPr>
                <a:spLocks noEditPoints="1"/>
              </p:cNvSpPr>
              <p:nvPr/>
            </p:nvSpPr>
            <p:spPr bwMode="auto">
              <a:xfrm>
                <a:off x="2445" y="1706"/>
                <a:ext cx="373" cy="363"/>
              </a:xfrm>
              <a:custGeom>
                <a:avLst/>
                <a:gdLst>
                  <a:gd name="T0" fmla="*/ 200 w 252"/>
                  <a:gd name="T1" fmla="*/ 246 h 246"/>
                  <a:gd name="T2" fmla="*/ 134 w 252"/>
                  <a:gd name="T3" fmla="*/ 227 h 246"/>
                  <a:gd name="T4" fmla="*/ 9 w 252"/>
                  <a:gd name="T5" fmla="*/ 224 h 246"/>
                  <a:gd name="T6" fmla="*/ 3 w 252"/>
                  <a:gd name="T7" fmla="*/ 224 h 246"/>
                  <a:gd name="T8" fmla="*/ 0 w 252"/>
                  <a:gd name="T9" fmla="*/ 219 h 246"/>
                  <a:gd name="T10" fmla="*/ 0 w 252"/>
                  <a:gd name="T11" fmla="*/ 39 h 246"/>
                  <a:gd name="T12" fmla="*/ 3 w 252"/>
                  <a:gd name="T13" fmla="*/ 34 h 246"/>
                  <a:gd name="T14" fmla="*/ 139 w 252"/>
                  <a:gd name="T15" fmla="*/ 36 h 246"/>
                  <a:gd name="T16" fmla="*/ 243 w 252"/>
                  <a:gd name="T17" fmla="*/ 42 h 246"/>
                  <a:gd name="T18" fmla="*/ 249 w 252"/>
                  <a:gd name="T19" fmla="*/ 42 h 246"/>
                  <a:gd name="T20" fmla="*/ 252 w 252"/>
                  <a:gd name="T21" fmla="*/ 47 h 246"/>
                  <a:gd name="T22" fmla="*/ 252 w 252"/>
                  <a:gd name="T23" fmla="*/ 228 h 246"/>
                  <a:gd name="T24" fmla="*/ 249 w 252"/>
                  <a:gd name="T25" fmla="*/ 233 h 246"/>
                  <a:gd name="T26" fmla="*/ 200 w 252"/>
                  <a:gd name="T27" fmla="*/ 246 h 246"/>
                  <a:gd name="T28" fmla="*/ 68 w 252"/>
                  <a:gd name="T29" fmla="*/ 196 h 246"/>
                  <a:gd name="T30" fmla="*/ 139 w 252"/>
                  <a:gd name="T31" fmla="*/ 216 h 246"/>
                  <a:gd name="T32" fmla="*/ 240 w 252"/>
                  <a:gd name="T33" fmla="*/ 224 h 246"/>
                  <a:gd name="T34" fmla="*/ 240 w 252"/>
                  <a:gd name="T35" fmla="*/ 57 h 246"/>
                  <a:gd name="T36" fmla="*/ 134 w 252"/>
                  <a:gd name="T37" fmla="*/ 46 h 246"/>
                  <a:gd name="T38" fmla="*/ 12 w 252"/>
                  <a:gd name="T39" fmla="*/ 43 h 246"/>
                  <a:gd name="T40" fmla="*/ 12 w 252"/>
                  <a:gd name="T41" fmla="*/ 209 h 246"/>
                  <a:gd name="T42" fmla="*/ 68 w 252"/>
                  <a:gd name="T43" fmla="*/ 19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2" h="246">
                    <a:moveTo>
                      <a:pt x="200" y="246"/>
                    </a:moveTo>
                    <a:cubicBezTo>
                      <a:pt x="176" y="246"/>
                      <a:pt x="155" y="236"/>
                      <a:pt x="134" y="227"/>
                    </a:cubicBezTo>
                    <a:cubicBezTo>
                      <a:pt x="98" y="210"/>
                      <a:pt x="64" y="195"/>
                      <a:pt x="9" y="224"/>
                    </a:cubicBezTo>
                    <a:cubicBezTo>
                      <a:pt x="7" y="225"/>
                      <a:pt x="5" y="225"/>
                      <a:pt x="3" y="224"/>
                    </a:cubicBezTo>
                    <a:cubicBezTo>
                      <a:pt x="1" y="223"/>
                      <a:pt x="0" y="221"/>
                      <a:pt x="0" y="219"/>
                    </a:cubicBezTo>
                    <a:cubicBezTo>
                      <a:pt x="0" y="39"/>
                      <a:pt x="0" y="39"/>
                      <a:pt x="0" y="39"/>
                    </a:cubicBezTo>
                    <a:cubicBezTo>
                      <a:pt x="0" y="37"/>
                      <a:pt x="1" y="35"/>
                      <a:pt x="3" y="34"/>
                    </a:cubicBezTo>
                    <a:cubicBezTo>
                      <a:pt x="66" y="0"/>
                      <a:pt x="105" y="19"/>
                      <a:pt x="139" y="36"/>
                    </a:cubicBezTo>
                    <a:cubicBezTo>
                      <a:pt x="169" y="51"/>
                      <a:pt x="198" y="65"/>
                      <a:pt x="243" y="42"/>
                    </a:cubicBezTo>
                    <a:cubicBezTo>
                      <a:pt x="245" y="41"/>
                      <a:pt x="247" y="41"/>
                      <a:pt x="249" y="42"/>
                    </a:cubicBezTo>
                    <a:cubicBezTo>
                      <a:pt x="251" y="43"/>
                      <a:pt x="252" y="45"/>
                      <a:pt x="252" y="47"/>
                    </a:cubicBezTo>
                    <a:cubicBezTo>
                      <a:pt x="252" y="228"/>
                      <a:pt x="252" y="228"/>
                      <a:pt x="252" y="228"/>
                    </a:cubicBezTo>
                    <a:cubicBezTo>
                      <a:pt x="252" y="230"/>
                      <a:pt x="251" y="232"/>
                      <a:pt x="249" y="233"/>
                    </a:cubicBezTo>
                    <a:cubicBezTo>
                      <a:pt x="231" y="242"/>
                      <a:pt x="215" y="246"/>
                      <a:pt x="200" y="246"/>
                    </a:cubicBezTo>
                    <a:close/>
                    <a:moveTo>
                      <a:pt x="68" y="196"/>
                    </a:moveTo>
                    <a:cubicBezTo>
                      <a:pt x="95" y="196"/>
                      <a:pt x="118" y="206"/>
                      <a:pt x="139" y="216"/>
                    </a:cubicBezTo>
                    <a:cubicBezTo>
                      <a:pt x="170" y="230"/>
                      <a:pt x="199" y="243"/>
                      <a:pt x="240" y="224"/>
                    </a:cubicBezTo>
                    <a:cubicBezTo>
                      <a:pt x="240" y="57"/>
                      <a:pt x="240" y="57"/>
                      <a:pt x="240" y="57"/>
                    </a:cubicBezTo>
                    <a:cubicBezTo>
                      <a:pt x="194" y="77"/>
                      <a:pt x="164" y="61"/>
                      <a:pt x="134" y="46"/>
                    </a:cubicBezTo>
                    <a:cubicBezTo>
                      <a:pt x="100" y="30"/>
                      <a:pt x="68" y="14"/>
                      <a:pt x="12" y="43"/>
                    </a:cubicBezTo>
                    <a:cubicBezTo>
                      <a:pt x="12" y="209"/>
                      <a:pt x="12" y="209"/>
                      <a:pt x="12" y="209"/>
                    </a:cubicBezTo>
                    <a:cubicBezTo>
                      <a:pt x="33" y="199"/>
                      <a:pt x="51" y="196"/>
                      <a:pt x="68"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4" name="Freeform 71">
                <a:extLst>
                  <a:ext uri="{FF2B5EF4-FFF2-40B4-BE49-F238E27FC236}">
                    <a16:creationId xmlns:a16="http://schemas.microsoft.com/office/drawing/2014/main" id="{973E6E52-6025-4922-B056-4792D5EB7262}"/>
                  </a:ext>
                </a:extLst>
              </p:cNvPr>
              <p:cNvSpPr>
                <a:spLocks noEditPoints="1"/>
              </p:cNvSpPr>
              <p:nvPr/>
            </p:nvSpPr>
            <p:spPr bwMode="auto">
              <a:xfrm>
                <a:off x="2542" y="1796"/>
                <a:ext cx="197" cy="188"/>
              </a:xfrm>
              <a:custGeom>
                <a:avLst/>
                <a:gdLst>
                  <a:gd name="T0" fmla="*/ 29 w 133"/>
                  <a:gd name="T1" fmla="*/ 127 h 127"/>
                  <a:gd name="T2" fmla="*/ 25 w 133"/>
                  <a:gd name="T3" fmla="*/ 126 h 127"/>
                  <a:gd name="T4" fmla="*/ 23 w 133"/>
                  <a:gd name="T5" fmla="*/ 119 h 127"/>
                  <a:gd name="T6" fmla="*/ 36 w 133"/>
                  <a:gd name="T7" fmla="*/ 79 h 127"/>
                  <a:gd name="T8" fmla="*/ 3 w 133"/>
                  <a:gd name="T9" fmla="*/ 55 h 127"/>
                  <a:gd name="T10" fmla="*/ 0 w 133"/>
                  <a:gd name="T11" fmla="*/ 48 h 127"/>
                  <a:gd name="T12" fmla="*/ 6 w 133"/>
                  <a:gd name="T13" fmla="*/ 44 h 127"/>
                  <a:gd name="T14" fmla="*/ 48 w 133"/>
                  <a:gd name="T15" fmla="*/ 44 h 127"/>
                  <a:gd name="T16" fmla="*/ 60 w 133"/>
                  <a:gd name="T17" fmla="*/ 5 h 127"/>
                  <a:gd name="T18" fmla="*/ 66 w 133"/>
                  <a:gd name="T19" fmla="*/ 0 h 127"/>
                  <a:gd name="T20" fmla="*/ 72 w 133"/>
                  <a:gd name="T21" fmla="*/ 5 h 127"/>
                  <a:gd name="T22" fmla="*/ 85 w 133"/>
                  <a:gd name="T23" fmla="*/ 44 h 127"/>
                  <a:gd name="T24" fmla="*/ 126 w 133"/>
                  <a:gd name="T25" fmla="*/ 44 h 127"/>
                  <a:gd name="T26" fmla="*/ 132 w 133"/>
                  <a:gd name="T27" fmla="*/ 48 h 127"/>
                  <a:gd name="T28" fmla="*/ 130 w 133"/>
                  <a:gd name="T29" fmla="*/ 55 h 127"/>
                  <a:gd name="T30" fmla="*/ 96 w 133"/>
                  <a:gd name="T31" fmla="*/ 79 h 127"/>
                  <a:gd name="T32" fmla="*/ 109 w 133"/>
                  <a:gd name="T33" fmla="*/ 119 h 127"/>
                  <a:gd name="T34" fmla="*/ 107 w 133"/>
                  <a:gd name="T35" fmla="*/ 126 h 127"/>
                  <a:gd name="T36" fmla="*/ 100 w 133"/>
                  <a:gd name="T37" fmla="*/ 126 h 127"/>
                  <a:gd name="T38" fmla="*/ 66 w 133"/>
                  <a:gd name="T39" fmla="*/ 101 h 127"/>
                  <a:gd name="T40" fmla="*/ 32 w 133"/>
                  <a:gd name="T41" fmla="*/ 126 h 127"/>
                  <a:gd name="T42" fmla="*/ 29 w 133"/>
                  <a:gd name="T43" fmla="*/ 127 h 127"/>
                  <a:gd name="T44" fmla="*/ 24 w 133"/>
                  <a:gd name="T45" fmla="*/ 56 h 127"/>
                  <a:gd name="T46" fmla="*/ 47 w 133"/>
                  <a:gd name="T47" fmla="*/ 72 h 127"/>
                  <a:gd name="T48" fmla="*/ 49 w 133"/>
                  <a:gd name="T49" fmla="*/ 79 h 127"/>
                  <a:gd name="T50" fmla="*/ 40 w 133"/>
                  <a:gd name="T51" fmla="*/ 105 h 127"/>
                  <a:gd name="T52" fmla="*/ 63 w 133"/>
                  <a:gd name="T53" fmla="*/ 89 h 127"/>
                  <a:gd name="T54" fmla="*/ 70 w 133"/>
                  <a:gd name="T55" fmla="*/ 89 h 127"/>
                  <a:gd name="T56" fmla="*/ 92 w 133"/>
                  <a:gd name="T57" fmla="*/ 105 h 127"/>
                  <a:gd name="T58" fmla="*/ 83 w 133"/>
                  <a:gd name="T59" fmla="*/ 79 h 127"/>
                  <a:gd name="T60" fmla="*/ 85 w 133"/>
                  <a:gd name="T61" fmla="*/ 72 h 127"/>
                  <a:gd name="T62" fmla="*/ 108 w 133"/>
                  <a:gd name="T63" fmla="*/ 56 h 127"/>
                  <a:gd name="T64" fmla="*/ 80 w 133"/>
                  <a:gd name="T65" fmla="*/ 56 h 127"/>
                  <a:gd name="T66" fmla="*/ 75 w 133"/>
                  <a:gd name="T67" fmla="*/ 52 h 127"/>
                  <a:gd name="T68" fmla="*/ 66 w 133"/>
                  <a:gd name="T69" fmla="*/ 26 h 127"/>
                  <a:gd name="T70" fmla="*/ 58 w 133"/>
                  <a:gd name="T71" fmla="*/ 52 h 127"/>
                  <a:gd name="T72" fmla="*/ 52 w 133"/>
                  <a:gd name="T73" fmla="*/ 56 h 127"/>
                  <a:gd name="T74" fmla="*/ 24 w 133"/>
                  <a:gd name="T75" fmla="*/ 5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27">
                    <a:moveTo>
                      <a:pt x="29" y="127"/>
                    </a:moveTo>
                    <a:cubicBezTo>
                      <a:pt x="28" y="127"/>
                      <a:pt x="26" y="126"/>
                      <a:pt x="25" y="126"/>
                    </a:cubicBezTo>
                    <a:cubicBezTo>
                      <a:pt x="23" y="124"/>
                      <a:pt x="22" y="121"/>
                      <a:pt x="23" y="119"/>
                    </a:cubicBezTo>
                    <a:cubicBezTo>
                      <a:pt x="36" y="79"/>
                      <a:pt x="36" y="79"/>
                      <a:pt x="36" y="79"/>
                    </a:cubicBezTo>
                    <a:cubicBezTo>
                      <a:pt x="3" y="55"/>
                      <a:pt x="3" y="55"/>
                      <a:pt x="3" y="55"/>
                    </a:cubicBezTo>
                    <a:cubicBezTo>
                      <a:pt x="0" y="53"/>
                      <a:pt x="0" y="51"/>
                      <a:pt x="0" y="48"/>
                    </a:cubicBezTo>
                    <a:cubicBezTo>
                      <a:pt x="1" y="46"/>
                      <a:pt x="3" y="44"/>
                      <a:pt x="6" y="44"/>
                    </a:cubicBezTo>
                    <a:cubicBezTo>
                      <a:pt x="48" y="44"/>
                      <a:pt x="48" y="44"/>
                      <a:pt x="48" y="44"/>
                    </a:cubicBezTo>
                    <a:cubicBezTo>
                      <a:pt x="60" y="5"/>
                      <a:pt x="60" y="5"/>
                      <a:pt x="60" y="5"/>
                    </a:cubicBezTo>
                    <a:cubicBezTo>
                      <a:pt x="61" y="2"/>
                      <a:pt x="63" y="0"/>
                      <a:pt x="66" y="0"/>
                    </a:cubicBezTo>
                    <a:cubicBezTo>
                      <a:pt x="69" y="0"/>
                      <a:pt x="71" y="2"/>
                      <a:pt x="72" y="5"/>
                    </a:cubicBezTo>
                    <a:cubicBezTo>
                      <a:pt x="85" y="44"/>
                      <a:pt x="85" y="44"/>
                      <a:pt x="85" y="44"/>
                    </a:cubicBezTo>
                    <a:cubicBezTo>
                      <a:pt x="126" y="44"/>
                      <a:pt x="126" y="44"/>
                      <a:pt x="126" y="44"/>
                    </a:cubicBezTo>
                    <a:cubicBezTo>
                      <a:pt x="129" y="44"/>
                      <a:pt x="131" y="46"/>
                      <a:pt x="132" y="48"/>
                    </a:cubicBezTo>
                    <a:cubicBezTo>
                      <a:pt x="133" y="51"/>
                      <a:pt x="132" y="53"/>
                      <a:pt x="130" y="55"/>
                    </a:cubicBezTo>
                    <a:cubicBezTo>
                      <a:pt x="96" y="79"/>
                      <a:pt x="96" y="79"/>
                      <a:pt x="96" y="79"/>
                    </a:cubicBezTo>
                    <a:cubicBezTo>
                      <a:pt x="109" y="119"/>
                      <a:pt x="109" y="119"/>
                      <a:pt x="109" y="119"/>
                    </a:cubicBezTo>
                    <a:cubicBezTo>
                      <a:pt x="110" y="121"/>
                      <a:pt x="109" y="124"/>
                      <a:pt x="107" y="126"/>
                    </a:cubicBezTo>
                    <a:cubicBezTo>
                      <a:pt x="105" y="127"/>
                      <a:pt x="102" y="127"/>
                      <a:pt x="100" y="126"/>
                    </a:cubicBezTo>
                    <a:cubicBezTo>
                      <a:pt x="66" y="101"/>
                      <a:pt x="66" y="101"/>
                      <a:pt x="66" y="101"/>
                    </a:cubicBezTo>
                    <a:cubicBezTo>
                      <a:pt x="32" y="126"/>
                      <a:pt x="32" y="126"/>
                      <a:pt x="32" y="126"/>
                    </a:cubicBezTo>
                    <a:cubicBezTo>
                      <a:pt x="31" y="126"/>
                      <a:pt x="30" y="127"/>
                      <a:pt x="29" y="127"/>
                    </a:cubicBezTo>
                    <a:close/>
                    <a:moveTo>
                      <a:pt x="24" y="56"/>
                    </a:moveTo>
                    <a:cubicBezTo>
                      <a:pt x="47" y="72"/>
                      <a:pt x="47" y="72"/>
                      <a:pt x="47" y="72"/>
                    </a:cubicBezTo>
                    <a:cubicBezTo>
                      <a:pt x="49" y="74"/>
                      <a:pt x="50" y="76"/>
                      <a:pt x="49" y="79"/>
                    </a:cubicBezTo>
                    <a:cubicBezTo>
                      <a:pt x="40" y="105"/>
                      <a:pt x="40" y="105"/>
                      <a:pt x="40" y="105"/>
                    </a:cubicBezTo>
                    <a:cubicBezTo>
                      <a:pt x="63" y="89"/>
                      <a:pt x="63" y="89"/>
                      <a:pt x="63" y="89"/>
                    </a:cubicBezTo>
                    <a:cubicBezTo>
                      <a:pt x="65" y="87"/>
                      <a:pt x="67" y="87"/>
                      <a:pt x="70" y="89"/>
                    </a:cubicBezTo>
                    <a:cubicBezTo>
                      <a:pt x="92" y="105"/>
                      <a:pt x="92" y="105"/>
                      <a:pt x="92" y="105"/>
                    </a:cubicBezTo>
                    <a:cubicBezTo>
                      <a:pt x="83" y="79"/>
                      <a:pt x="83" y="79"/>
                      <a:pt x="83" y="79"/>
                    </a:cubicBezTo>
                    <a:cubicBezTo>
                      <a:pt x="82" y="76"/>
                      <a:pt x="83" y="74"/>
                      <a:pt x="85" y="72"/>
                    </a:cubicBezTo>
                    <a:cubicBezTo>
                      <a:pt x="108" y="56"/>
                      <a:pt x="108" y="56"/>
                      <a:pt x="108" y="56"/>
                    </a:cubicBezTo>
                    <a:cubicBezTo>
                      <a:pt x="80" y="56"/>
                      <a:pt x="80" y="56"/>
                      <a:pt x="80" y="56"/>
                    </a:cubicBezTo>
                    <a:cubicBezTo>
                      <a:pt x="78" y="56"/>
                      <a:pt x="75" y="54"/>
                      <a:pt x="75" y="52"/>
                    </a:cubicBezTo>
                    <a:cubicBezTo>
                      <a:pt x="66" y="26"/>
                      <a:pt x="66" y="26"/>
                      <a:pt x="66" y="26"/>
                    </a:cubicBezTo>
                    <a:cubicBezTo>
                      <a:pt x="58" y="52"/>
                      <a:pt x="58" y="52"/>
                      <a:pt x="58" y="52"/>
                    </a:cubicBezTo>
                    <a:cubicBezTo>
                      <a:pt x="57" y="54"/>
                      <a:pt x="54" y="56"/>
                      <a:pt x="52" y="56"/>
                    </a:cubicBezTo>
                    <a:lnTo>
                      <a:pt x="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grpSp>
      <p:grpSp>
        <p:nvGrpSpPr>
          <p:cNvPr id="56" name="Group 55">
            <a:extLst>
              <a:ext uri="{FF2B5EF4-FFF2-40B4-BE49-F238E27FC236}">
                <a16:creationId xmlns:a16="http://schemas.microsoft.com/office/drawing/2014/main" id="{D18041F1-D187-4833-9760-5D093673E372}"/>
              </a:ext>
            </a:extLst>
          </p:cNvPr>
          <p:cNvGrpSpPr/>
          <p:nvPr/>
        </p:nvGrpSpPr>
        <p:grpSpPr>
          <a:xfrm>
            <a:off x="269235" y="5038534"/>
            <a:ext cx="783261" cy="833979"/>
            <a:chOff x="133564" y="4443381"/>
            <a:chExt cx="288000" cy="285981"/>
          </a:xfrm>
        </p:grpSpPr>
        <p:sp>
          <p:nvSpPr>
            <p:cNvPr id="55" name="Rectangle 54">
              <a:extLst>
                <a:ext uri="{FF2B5EF4-FFF2-40B4-BE49-F238E27FC236}">
                  <a16:creationId xmlns:a16="http://schemas.microsoft.com/office/drawing/2014/main" id="{3C5A77F6-C1F2-4399-B1F8-F6D1C158EAC1}"/>
                </a:ext>
              </a:extLst>
            </p:cNvPr>
            <p:cNvSpPr/>
            <p:nvPr/>
          </p:nvSpPr>
          <p:spPr>
            <a:xfrm>
              <a:off x="133564" y="4443381"/>
              <a:ext cx="288000" cy="28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1" name="Group 68">
              <a:extLst>
                <a:ext uri="{FF2B5EF4-FFF2-40B4-BE49-F238E27FC236}">
                  <a16:creationId xmlns:a16="http://schemas.microsoft.com/office/drawing/2014/main" id="{A4DD5C0B-F736-44A2-911A-A543B2014D24}"/>
                </a:ext>
              </a:extLst>
            </p:cNvPr>
            <p:cNvGrpSpPr>
              <a:grpSpLocks noChangeAspect="1"/>
            </p:cNvGrpSpPr>
            <p:nvPr/>
          </p:nvGrpSpPr>
          <p:grpSpPr bwMode="auto">
            <a:xfrm>
              <a:off x="133564" y="4443381"/>
              <a:ext cx="288000" cy="285981"/>
              <a:chOff x="1550" y="1944"/>
              <a:chExt cx="428" cy="425"/>
            </a:xfrm>
            <a:solidFill>
              <a:schemeClr val="accent1"/>
            </a:solidFill>
          </p:grpSpPr>
          <p:sp>
            <p:nvSpPr>
              <p:cNvPr id="52" name="Freeform 69">
                <a:extLst>
                  <a:ext uri="{FF2B5EF4-FFF2-40B4-BE49-F238E27FC236}">
                    <a16:creationId xmlns:a16="http://schemas.microsoft.com/office/drawing/2014/main" id="{9C2AD4DD-25C0-4415-B47B-747972006C14}"/>
                  </a:ext>
                </a:extLst>
              </p:cNvPr>
              <p:cNvSpPr>
                <a:spLocks/>
              </p:cNvSpPr>
              <p:nvPr/>
            </p:nvSpPr>
            <p:spPr bwMode="auto">
              <a:xfrm>
                <a:off x="1550" y="1944"/>
                <a:ext cx="261" cy="354"/>
              </a:xfrm>
              <a:custGeom>
                <a:avLst/>
                <a:gdLst>
                  <a:gd name="T0" fmla="*/ 138 w 176"/>
                  <a:gd name="T1" fmla="*/ 239 h 239"/>
                  <a:gd name="T2" fmla="*/ 6 w 176"/>
                  <a:gd name="T3" fmla="*/ 239 h 239"/>
                  <a:gd name="T4" fmla="*/ 1 w 176"/>
                  <a:gd name="T5" fmla="*/ 237 h 239"/>
                  <a:gd name="T6" fmla="*/ 0 w 176"/>
                  <a:gd name="T7" fmla="*/ 232 h 239"/>
                  <a:gd name="T8" fmla="*/ 11 w 176"/>
                  <a:gd name="T9" fmla="*/ 183 h 239"/>
                  <a:gd name="T10" fmla="*/ 70 w 176"/>
                  <a:gd name="T11" fmla="*/ 152 h 239"/>
                  <a:gd name="T12" fmla="*/ 90 w 176"/>
                  <a:gd name="T13" fmla="*/ 145 h 239"/>
                  <a:gd name="T14" fmla="*/ 90 w 176"/>
                  <a:gd name="T15" fmla="*/ 123 h 239"/>
                  <a:gd name="T16" fmla="*/ 72 w 176"/>
                  <a:gd name="T17" fmla="*/ 88 h 239"/>
                  <a:gd name="T18" fmla="*/ 63 w 176"/>
                  <a:gd name="T19" fmla="*/ 71 h 239"/>
                  <a:gd name="T20" fmla="*/ 66 w 176"/>
                  <a:gd name="T21" fmla="*/ 60 h 239"/>
                  <a:gd name="T22" fmla="*/ 71 w 176"/>
                  <a:gd name="T23" fmla="*/ 55 h 239"/>
                  <a:gd name="T24" fmla="*/ 71 w 176"/>
                  <a:gd name="T25" fmla="*/ 22 h 239"/>
                  <a:gd name="T26" fmla="*/ 86 w 176"/>
                  <a:gd name="T27" fmla="*/ 17 h 239"/>
                  <a:gd name="T28" fmla="*/ 128 w 176"/>
                  <a:gd name="T29" fmla="*/ 0 h 239"/>
                  <a:gd name="T30" fmla="*/ 173 w 176"/>
                  <a:gd name="T31" fmla="*/ 22 h 239"/>
                  <a:gd name="T32" fmla="*/ 169 w 176"/>
                  <a:gd name="T33" fmla="*/ 56 h 239"/>
                  <a:gd name="T34" fmla="*/ 173 w 176"/>
                  <a:gd name="T35" fmla="*/ 71 h 239"/>
                  <a:gd name="T36" fmla="*/ 168 w 176"/>
                  <a:gd name="T37" fmla="*/ 87 h 239"/>
                  <a:gd name="T38" fmla="*/ 150 w 176"/>
                  <a:gd name="T39" fmla="*/ 123 h 239"/>
                  <a:gd name="T40" fmla="*/ 150 w 176"/>
                  <a:gd name="T41" fmla="*/ 146 h 239"/>
                  <a:gd name="T42" fmla="*/ 166 w 176"/>
                  <a:gd name="T43" fmla="*/ 151 h 239"/>
                  <a:gd name="T44" fmla="*/ 176 w 176"/>
                  <a:gd name="T45" fmla="*/ 154 h 239"/>
                  <a:gd name="T46" fmla="*/ 172 w 176"/>
                  <a:gd name="T47" fmla="*/ 165 h 239"/>
                  <a:gd name="T48" fmla="*/ 163 w 176"/>
                  <a:gd name="T49" fmla="*/ 162 h 239"/>
                  <a:gd name="T50" fmla="*/ 141 w 176"/>
                  <a:gd name="T51" fmla="*/ 154 h 239"/>
                  <a:gd name="T52" fmla="*/ 138 w 176"/>
                  <a:gd name="T53" fmla="*/ 149 h 239"/>
                  <a:gd name="T54" fmla="*/ 138 w 176"/>
                  <a:gd name="T55" fmla="*/ 119 h 239"/>
                  <a:gd name="T56" fmla="*/ 142 w 176"/>
                  <a:gd name="T57" fmla="*/ 114 h 239"/>
                  <a:gd name="T58" fmla="*/ 156 w 176"/>
                  <a:gd name="T59" fmla="*/ 83 h 239"/>
                  <a:gd name="T60" fmla="*/ 160 w 176"/>
                  <a:gd name="T61" fmla="*/ 78 h 239"/>
                  <a:gd name="T62" fmla="*/ 160 w 176"/>
                  <a:gd name="T63" fmla="*/ 64 h 239"/>
                  <a:gd name="T64" fmla="*/ 156 w 176"/>
                  <a:gd name="T65" fmla="*/ 58 h 239"/>
                  <a:gd name="T66" fmla="*/ 158 w 176"/>
                  <a:gd name="T67" fmla="*/ 52 h 239"/>
                  <a:gd name="T68" fmla="*/ 161 w 176"/>
                  <a:gd name="T69" fmla="*/ 25 h 239"/>
                  <a:gd name="T70" fmla="*/ 128 w 176"/>
                  <a:gd name="T71" fmla="*/ 12 h 239"/>
                  <a:gd name="T72" fmla="*/ 95 w 176"/>
                  <a:gd name="T73" fmla="*/ 25 h 239"/>
                  <a:gd name="T74" fmla="*/ 88 w 176"/>
                  <a:gd name="T75" fmla="*/ 29 h 239"/>
                  <a:gd name="T76" fmla="*/ 80 w 176"/>
                  <a:gd name="T77" fmla="*/ 30 h 239"/>
                  <a:gd name="T78" fmla="*/ 83 w 176"/>
                  <a:gd name="T79" fmla="*/ 53 h 239"/>
                  <a:gd name="T80" fmla="*/ 84 w 176"/>
                  <a:gd name="T81" fmla="*/ 59 h 239"/>
                  <a:gd name="T82" fmla="*/ 78 w 176"/>
                  <a:gd name="T83" fmla="*/ 65 h 239"/>
                  <a:gd name="T84" fmla="*/ 76 w 176"/>
                  <a:gd name="T85" fmla="*/ 66 h 239"/>
                  <a:gd name="T86" fmla="*/ 75 w 176"/>
                  <a:gd name="T87" fmla="*/ 71 h 239"/>
                  <a:gd name="T88" fmla="*/ 78 w 176"/>
                  <a:gd name="T89" fmla="*/ 77 h 239"/>
                  <a:gd name="T90" fmla="*/ 84 w 176"/>
                  <a:gd name="T91" fmla="*/ 83 h 239"/>
                  <a:gd name="T92" fmla="*/ 98 w 176"/>
                  <a:gd name="T93" fmla="*/ 114 h 239"/>
                  <a:gd name="T94" fmla="*/ 102 w 176"/>
                  <a:gd name="T95" fmla="*/ 119 h 239"/>
                  <a:gd name="T96" fmla="*/ 102 w 176"/>
                  <a:gd name="T97" fmla="*/ 149 h 239"/>
                  <a:gd name="T98" fmla="*/ 98 w 176"/>
                  <a:gd name="T99" fmla="*/ 155 h 239"/>
                  <a:gd name="T100" fmla="*/ 74 w 176"/>
                  <a:gd name="T101" fmla="*/ 163 h 239"/>
                  <a:gd name="T102" fmla="*/ 23 w 176"/>
                  <a:gd name="T103" fmla="*/ 187 h 239"/>
                  <a:gd name="T104" fmla="*/ 13 w 176"/>
                  <a:gd name="T105" fmla="*/ 227 h 239"/>
                  <a:gd name="T106" fmla="*/ 138 w 176"/>
                  <a:gd name="T107" fmla="*/ 227 h 239"/>
                  <a:gd name="T108" fmla="*/ 138 w 176"/>
                  <a:gd name="T10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239">
                    <a:moveTo>
                      <a:pt x="138" y="239"/>
                    </a:moveTo>
                    <a:cubicBezTo>
                      <a:pt x="6" y="239"/>
                      <a:pt x="6" y="239"/>
                      <a:pt x="6" y="239"/>
                    </a:cubicBezTo>
                    <a:cubicBezTo>
                      <a:pt x="4" y="239"/>
                      <a:pt x="3" y="238"/>
                      <a:pt x="1" y="237"/>
                    </a:cubicBezTo>
                    <a:cubicBezTo>
                      <a:pt x="0" y="236"/>
                      <a:pt x="0" y="234"/>
                      <a:pt x="0" y="232"/>
                    </a:cubicBezTo>
                    <a:cubicBezTo>
                      <a:pt x="0" y="231"/>
                      <a:pt x="5" y="201"/>
                      <a:pt x="11" y="183"/>
                    </a:cubicBezTo>
                    <a:cubicBezTo>
                      <a:pt x="16" y="169"/>
                      <a:pt x="40" y="161"/>
                      <a:pt x="70" y="152"/>
                    </a:cubicBezTo>
                    <a:cubicBezTo>
                      <a:pt x="77" y="149"/>
                      <a:pt x="83" y="147"/>
                      <a:pt x="90" y="145"/>
                    </a:cubicBezTo>
                    <a:cubicBezTo>
                      <a:pt x="90" y="123"/>
                      <a:pt x="90" y="123"/>
                      <a:pt x="90" y="123"/>
                    </a:cubicBezTo>
                    <a:cubicBezTo>
                      <a:pt x="84" y="119"/>
                      <a:pt x="74" y="109"/>
                      <a:pt x="72" y="88"/>
                    </a:cubicBezTo>
                    <a:cubicBezTo>
                      <a:pt x="67" y="85"/>
                      <a:pt x="63" y="79"/>
                      <a:pt x="63" y="71"/>
                    </a:cubicBezTo>
                    <a:cubicBezTo>
                      <a:pt x="63" y="67"/>
                      <a:pt x="64" y="63"/>
                      <a:pt x="66" y="60"/>
                    </a:cubicBezTo>
                    <a:cubicBezTo>
                      <a:pt x="68" y="58"/>
                      <a:pt x="69" y="56"/>
                      <a:pt x="71" y="55"/>
                    </a:cubicBezTo>
                    <a:cubicBezTo>
                      <a:pt x="68" y="46"/>
                      <a:pt x="64" y="30"/>
                      <a:pt x="71" y="22"/>
                    </a:cubicBezTo>
                    <a:cubicBezTo>
                      <a:pt x="75" y="18"/>
                      <a:pt x="80" y="16"/>
                      <a:pt x="86" y="17"/>
                    </a:cubicBezTo>
                    <a:cubicBezTo>
                      <a:pt x="93" y="5"/>
                      <a:pt x="112" y="0"/>
                      <a:pt x="128" y="0"/>
                    </a:cubicBezTo>
                    <a:cubicBezTo>
                      <a:pt x="146" y="0"/>
                      <a:pt x="169" y="6"/>
                      <a:pt x="173" y="22"/>
                    </a:cubicBezTo>
                    <a:cubicBezTo>
                      <a:pt x="176" y="35"/>
                      <a:pt x="171" y="49"/>
                      <a:pt x="169" y="56"/>
                    </a:cubicBezTo>
                    <a:cubicBezTo>
                      <a:pt x="171" y="59"/>
                      <a:pt x="173" y="64"/>
                      <a:pt x="173" y="71"/>
                    </a:cubicBezTo>
                    <a:cubicBezTo>
                      <a:pt x="173" y="78"/>
                      <a:pt x="171" y="84"/>
                      <a:pt x="168" y="87"/>
                    </a:cubicBezTo>
                    <a:cubicBezTo>
                      <a:pt x="167" y="109"/>
                      <a:pt x="156" y="119"/>
                      <a:pt x="150" y="123"/>
                    </a:cubicBezTo>
                    <a:cubicBezTo>
                      <a:pt x="150" y="146"/>
                      <a:pt x="150" y="146"/>
                      <a:pt x="150" y="146"/>
                    </a:cubicBezTo>
                    <a:cubicBezTo>
                      <a:pt x="154" y="147"/>
                      <a:pt x="160" y="149"/>
                      <a:pt x="166" y="151"/>
                    </a:cubicBezTo>
                    <a:cubicBezTo>
                      <a:pt x="169" y="152"/>
                      <a:pt x="173" y="153"/>
                      <a:pt x="176" y="154"/>
                    </a:cubicBezTo>
                    <a:cubicBezTo>
                      <a:pt x="172" y="165"/>
                      <a:pt x="172" y="165"/>
                      <a:pt x="172" y="165"/>
                    </a:cubicBezTo>
                    <a:cubicBezTo>
                      <a:pt x="169" y="164"/>
                      <a:pt x="166" y="163"/>
                      <a:pt x="163" y="162"/>
                    </a:cubicBezTo>
                    <a:cubicBezTo>
                      <a:pt x="154" y="160"/>
                      <a:pt x="146" y="157"/>
                      <a:pt x="141" y="154"/>
                    </a:cubicBezTo>
                    <a:cubicBezTo>
                      <a:pt x="139" y="153"/>
                      <a:pt x="138" y="151"/>
                      <a:pt x="138" y="149"/>
                    </a:cubicBezTo>
                    <a:cubicBezTo>
                      <a:pt x="138" y="119"/>
                      <a:pt x="138" y="119"/>
                      <a:pt x="138" y="119"/>
                    </a:cubicBezTo>
                    <a:cubicBezTo>
                      <a:pt x="138" y="117"/>
                      <a:pt x="140" y="115"/>
                      <a:pt x="142" y="114"/>
                    </a:cubicBezTo>
                    <a:cubicBezTo>
                      <a:pt x="142" y="113"/>
                      <a:pt x="156" y="107"/>
                      <a:pt x="156" y="83"/>
                    </a:cubicBezTo>
                    <a:cubicBezTo>
                      <a:pt x="156" y="81"/>
                      <a:pt x="158" y="79"/>
                      <a:pt x="160" y="78"/>
                    </a:cubicBezTo>
                    <a:cubicBezTo>
                      <a:pt x="161" y="75"/>
                      <a:pt x="161" y="67"/>
                      <a:pt x="160" y="64"/>
                    </a:cubicBezTo>
                    <a:cubicBezTo>
                      <a:pt x="158" y="63"/>
                      <a:pt x="156" y="61"/>
                      <a:pt x="156" y="58"/>
                    </a:cubicBezTo>
                    <a:cubicBezTo>
                      <a:pt x="156" y="57"/>
                      <a:pt x="157" y="55"/>
                      <a:pt x="158" y="52"/>
                    </a:cubicBezTo>
                    <a:cubicBezTo>
                      <a:pt x="160" y="46"/>
                      <a:pt x="164" y="35"/>
                      <a:pt x="161" y="25"/>
                    </a:cubicBezTo>
                    <a:cubicBezTo>
                      <a:pt x="159" y="17"/>
                      <a:pt x="145" y="12"/>
                      <a:pt x="128" y="12"/>
                    </a:cubicBezTo>
                    <a:cubicBezTo>
                      <a:pt x="111" y="12"/>
                      <a:pt x="97" y="17"/>
                      <a:pt x="95" y="25"/>
                    </a:cubicBezTo>
                    <a:cubicBezTo>
                      <a:pt x="95" y="28"/>
                      <a:pt x="91" y="30"/>
                      <a:pt x="88" y="29"/>
                    </a:cubicBezTo>
                    <a:cubicBezTo>
                      <a:pt x="84" y="28"/>
                      <a:pt x="81" y="29"/>
                      <a:pt x="80" y="30"/>
                    </a:cubicBezTo>
                    <a:cubicBezTo>
                      <a:pt x="77" y="34"/>
                      <a:pt x="81" y="48"/>
                      <a:pt x="83" y="53"/>
                    </a:cubicBezTo>
                    <a:cubicBezTo>
                      <a:pt x="84" y="56"/>
                      <a:pt x="84" y="58"/>
                      <a:pt x="84" y="59"/>
                    </a:cubicBezTo>
                    <a:cubicBezTo>
                      <a:pt x="84" y="63"/>
                      <a:pt x="81" y="65"/>
                      <a:pt x="78" y="65"/>
                    </a:cubicBezTo>
                    <a:cubicBezTo>
                      <a:pt x="78" y="65"/>
                      <a:pt x="77" y="65"/>
                      <a:pt x="76" y="66"/>
                    </a:cubicBezTo>
                    <a:cubicBezTo>
                      <a:pt x="76" y="67"/>
                      <a:pt x="75" y="69"/>
                      <a:pt x="75" y="71"/>
                    </a:cubicBezTo>
                    <a:cubicBezTo>
                      <a:pt x="75" y="74"/>
                      <a:pt x="76" y="77"/>
                      <a:pt x="78" y="77"/>
                    </a:cubicBezTo>
                    <a:cubicBezTo>
                      <a:pt x="81" y="77"/>
                      <a:pt x="84" y="80"/>
                      <a:pt x="84" y="83"/>
                    </a:cubicBezTo>
                    <a:cubicBezTo>
                      <a:pt x="84" y="107"/>
                      <a:pt x="98" y="113"/>
                      <a:pt x="98" y="114"/>
                    </a:cubicBezTo>
                    <a:cubicBezTo>
                      <a:pt x="101" y="115"/>
                      <a:pt x="102" y="117"/>
                      <a:pt x="102" y="119"/>
                    </a:cubicBezTo>
                    <a:cubicBezTo>
                      <a:pt x="102" y="149"/>
                      <a:pt x="102" y="149"/>
                      <a:pt x="102" y="149"/>
                    </a:cubicBezTo>
                    <a:cubicBezTo>
                      <a:pt x="102" y="152"/>
                      <a:pt x="100" y="154"/>
                      <a:pt x="98" y="155"/>
                    </a:cubicBezTo>
                    <a:cubicBezTo>
                      <a:pt x="90" y="158"/>
                      <a:pt x="82" y="160"/>
                      <a:pt x="74" y="163"/>
                    </a:cubicBezTo>
                    <a:cubicBezTo>
                      <a:pt x="51" y="170"/>
                      <a:pt x="25" y="178"/>
                      <a:pt x="23" y="187"/>
                    </a:cubicBezTo>
                    <a:cubicBezTo>
                      <a:pt x="19" y="199"/>
                      <a:pt x="15" y="217"/>
                      <a:pt x="13" y="227"/>
                    </a:cubicBezTo>
                    <a:cubicBezTo>
                      <a:pt x="138" y="227"/>
                      <a:pt x="138" y="227"/>
                      <a:pt x="138" y="227"/>
                    </a:cubicBezTo>
                    <a:lnTo>
                      <a:pt x="138"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53" name="Freeform 70">
                <a:extLst>
                  <a:ext uri="{FF2B5EF4-FFF2-40B4-BE49-F238E27FC236}">
                    <a16:creationId xmlns:a16="http://schemas.microsoft.com/office/drawing/2014/main" id="{9B363D4F-7B26-4960-8A70-A8D0B44366F3}"/>
                  </a:ext>
                </a:extLst>
              </p:cNvPr>
              <p:cNvSpPr>
                <a:spLocks noEditPoints="1"/>
              </p:cNvSpPr>
              <p:nvPr/>
            </p:nvSpPr>
            <p:spPr bwMode="auto">
              <a:xfrm>
                <a:off x="1799" y="2191"/>
                <a:ext cx="142" cy="142"/>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12 h 96"/>
                  <a:gd name="T12" fmla="*/ 12 w 96"/>
                  <a:gd name="T13" fmla="*/ 48 h 96"/>
                  <a:gd name="T14" fmla="*/ 48 w 96"/>
                  <a:gd name="T15" fmla="*/ 84 h 96"/>
                  <a:gd name="T16" fmla="*/ 84 w 96"/>
                  <a:gd name="T17" fmla="*/ 48 h 96"/>
                  <a:gd name="T18" fmla="*/ 48 w 96"/>
                  <a:gd name="T1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5"/>
                      <a:pt x="0" y="48"/>
                    </a:cubicBezTo>
                    <a:cubicBezTo>
                      <a:pt x="0" y="22"/>
                      <a:pt x="22" y="0"/>
                      <a:pt x="48" y="0"/>
                    </a:cubicBezTo>
                    <a:cubicBezTo>
                      <a:pt x="75" y="0"/>
                      <a:pt x="96" y="22"/>
                      <a:pt x="96" y="48"/>
                    </a:cubicBezTo>
                    <a:cubicBezTo>
                      <a:pt x="96" y="75"/>
                      <a:pt x="75" y="96"/>
                      <a:pt x="48" y="96"/>
                    </a:cubicBezTo>
                    <a:close/>
                    <a:moveTo>
                      <a:pt x="48" y="12"/>
                    </a:moveTo>
                    <a:cubicBezTo>
                      <a:pt x="28" y="12"/>
                      <a:pt x="12" y="28"/>
                      <a:pt x="12" y="48"/>
                    </a:cubicBezTo>
                    <a:cubicBezTo>
                      <a:pt x="12" y="68"/>
                      <a:pt x="28" y="84"/>
                      <a:pt x="48" y="84"/>
                    </a:cubicBezTo>
                    <a:cubicBezTo>
                      <a:pt x="68" y="84"/>
                      <a:pt x="84" y="68"/>
                      <a:pt x="84" y="48"/>
                    </a:cubicBezTo>
                    <a:cubicBezTo>
                      <a:pt x="84" y="28"/>
                      <a:pt x="68" y="12"/>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sp>
            <p:nvSpPr>
              <p:cNvPr id="54" name="Freeform 71">
                <a:extLst>
                  <a:ext uri="{FF2B5EF4-FFF2-40B4-BE49-F238E27FC236}">
                    <a16:creationId xmlns:a16="http://schemas.microsoft.com/office/drawing/2014/main" id="{BBDC11C0-DB8C-4E9A-94EB-19D50BE1C54E}"/>
                  </a:ext>
                </a:extLst>
              </p:cNvPr>
              <p:cNvSpPr>
                <a:spLocks/>
              </p:cNvSpPr>
              <p:nvPr/>
            </p:nvSpPr>
            <p:spPr bwMode="auto">
              <a:xfrm>
                <a:off x="1904" y="2296"/>
                <a:ext cx="74" cy="73"/>
              </a:xfrm>
              <a:custGeom>
                <a:avLst/>
                <a:gdLst>
                  <a:gd name="T0" fmla="*/ 43 w 50"/>
                  <a:gd name="T1" fmla="*/ 49 h 49"/>
                  <a:gd name="T2" fmla="*/ 39 w 50"/>
                  <a:gd name="T3" fmla="*/ 47 h 49"/>
                  <a:gd name="T4" fmla="*/ 2 w 50"/>
                  <a:gd name="T5" fmla="*/ 11 h 49"/>
                  <a:gd name="T6" fmla="*/ 2 w 50"/>
                  <a:gd name="T7" fmla="*/ 3 h 49"/>
                  <a:gd name="T8" fmla="*/ 11 w 50"/>
                  <a:gd name="T9" fmla="*/ 3 h 49"/>
                  <a:gd name="T10" fmla="*/ 47 w 50"/>
                  <a:gd name="T11" fmla="*/ 39 h 49"/>
                  <a:gd name="T12" fmla="*/ 47 w 50"/>
                  <a:gd name="T13" fmla="*/ 47 h 49"/>
                  <a:gd name="T14" fmla="*/ 43 w 5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43" y="49"/>
                    </a:moveTo>
                    <a:cubicBezTo>
                      <a:pt x="42" y="49"/>
                      <a:pt x="40" y="49"/>
                      <a:pt x="39" y="47"/>
                    </a:cubicBezTo>
                    <a:cubicBezTo>
                      <a:pt x="2" y="11"/>
                      <a:pt x="2" y="11"/>
                      <a:pt x="2" y="11"/>
                    </a:cubicBezTo>
                    <a:cubicBezTo>
                      <a:pt x="0" y="9"/>
                      <a:pt x="0" y="5"/>
                      <a:pt x="2" y="3"/>
                    </a:cubicBezTo>
                    <a:cubicBezTo>
                      <a:pt x="5" y="0"/>
                      <a:pt x="9" y="0"/>
                      <a:pt x="11" y="3"/>
                    </a:cubicBezTo>
                    <a:cubicBezTo>
                      <a:pt x="47" y="39"/>
                      <a:pt x="47" y="39"/>
                      <a:pt x="47" y="39"/>
                    </a:cubicBezTo>
                    <a:cubicBezTo>
                      <a:pt x="50" y="41"/>
                      <a:pt x="50" y="45"/>
                      <a:pt x="47" y="47"/>
                    </a:cubicBezTo>
                    <a:cubicBezTo>
                      <a:pt x="46" y="49"/>
                      <a:pt x="45" y="49"/>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Arial" charset="0"/>
                  <a:cs typeface="Arial" charset="0"/>
                </a:endParaRPr>
              </a:p>
            </p:txBody>
          </p:sp>
        </p:grpSp>
      </p:grpSp>
      <p:sp>
        <p:nvSpPr>
          <p:cNvPr id="93" name="Rectangle 92">
            <a:extLst>
              <a:ext uri="{FF2B5EF4-FFF2-40B4-BE49-F238E27FC236}">
                <a16:creationId xmlns:a16="http://schemas.microsoft.com/office/drawing/2014/main" id="{E3EAF963-4E31-4B3A-A6E7-5A5B139FD891}"/>
              </a:ext>
            </a:extLst>
          </p:cNvPr>
          <p:cNvSpPr/>
          <p:nvPr/>
        </p:nvSpPr>
        <p:spPr>
          <a:xfrm>
            <a:off x="8780980" y="0"/>
            <a:ext cx="3411020" cy="647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ysClr val="windowText" lastClr="000000"/>
                </a:solidFill>
              </a:rPr>
              <a:t>Liza: Updaten obv input Jolijn </a:t>
            </a:r>
          </a:p>
        </p:txBody>
      </p:sp>
      <p:sp>
        <p:nvSpPr>
          <p:cNvPr id="3" name="Rectangle 2">
            <a:extLst>
              <a:ext uri="{FF2B5EF4-FFF2-40B4-BE49-F238E27FC236}">
                <a16:creationId xmlns:a16="http://schemas.microsoft.com/office/drawing/2014/main" id="{B4A7AB0B-CF37-434C-8F34-C975518AF9D8}"/>
              </a:ext>
            </a:extLst>
          </p:cNvPr>
          <p:cNvSpPr/>
          <p:nvPr/>
        </p:nvSpPr>
        <p:spPr>
          <a:xfrm>
            <a:off x="1061549" y="2028801"/>
            <a:ext cx="229862" cy="4506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150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B085-7AF0-4CE2-B207-549E7B6E6B6B}"/>
              </a:ext>
            </a:extLst>
          </p:cNvPr>
          <p:cNvSpPr>
            <a:spLocks noGrp="1"/>
          </p:cNvSpPr>
          <p:nvPr>
            <p:ph type="ctrTitle"/>
          </p:nvPr>
        </p:nvSpPr>
        <p:spPr/>
        <p:txBody>
          <a:bodyPr>
            <a:normAutofit fontScale="90000"/>
          </a:bodyPr>
          <a:lstStyle/>
          <a:p>
            <a:r>
              <a:rPr lang="nl-NL" dirty="0"/>
              <a:t>Volwaardig LOB programma</a:t>
            </a:r>
          </a:p>
        </p:txBody>
      </p:sp>
      <p:sp>
        <p:nvSpPr>
          <p:cNvPr id="7" name="Text Placeholder 6">
            <a:extLst>
              <a:ext uri="{FF2B5EF4-FFF2-40B4-BE49-F238E27FC236}">
                <a16:creationId xmlns:a16="http://schemas.microsoft.com/office/drawing/2014/main" id="{B9C20D0F-E04C-4286-B6EB-92120312D4FF}"/>
              </a:ext>
            </a:extLst>
          </p:cNvPr>
          <p:cNvSpPr>
            <a:spLocks noGrp="1"/>
          </p:cNvSpPr>
          <p:nvPr>
            <p:ph type="body" sz="quarter" idx="11"/>
          </p:nvPr>
        </p:nvSpPr>
        <p:spPr>
          <a:xfrm>
            <a:off x="687387" y="1957564"/>
            <a:ext cx="10901430" cy="3932873"/>
          </a:xfrm>
        </p:spPr>
        <p:txBody>
          <a:bodyPr numCol="1">
            <a:normAutofit/>
          </a:bodyPr>
          <a:lstStyle/>
          <a:p>
            <a:pPr marL="285750" indent="-285750">
              <a:buFont typeface="Arial" panose="020B0604020202020204" pitchFamily="34" charset="0"/>
              <a:buChar char="•"/>
            </a:pPr>
            <a:r>
              <a:rPr lang="nl-NL" sz="1500" dirty="0"/>
              <a:t>Ik kan doelen stellen voor mijn studieloopbaan.</a:t>
            </a:r>
          </a:p>
          <a:p>
            <a:pPr marL="285750" indent="-285750">
              <a:buFont typeface="Arial" panose="020B0604020202020204" pitchFamily="34" charset="0"/>
              <a:buChar char="•"/>
            </a:pPr>
            <a:r>
              <a:rPr lang="nl-NL" sz="1500" dirty="0"/>
              <a:t>Ik baseer keuzes in mijn leerproces op mijn kwaliteiten en waarden, en op mijn </a:t>
            </a:r>
          </a:p>
          <a:p>
            <a:pPr marL="285750" indent="-285750">
              <a:buFont typeface="Arial" panose="020B0604020202020204" pitchFamily="34" charset="0"/>
              <a:buChar char="•"/>
            </a:pPr>
            <a:r>
              <a:rPr lang="nl-NL" sz="1500" dirty="0"/>
              <a:t>toekomstwensen.</a:t>
            </a:r>
          </a:p>
          <a:p>
            <a:pPr marL="285750" indent="-285750">
              <a:buFont typeface="Arial" panose="020B0604020202020204" pitchFamily="34" charset="0"/>
              <a:buChar char="•"/>
            </a:pPr>
            <a:r>
              <a:rPr lang="nl-NL" sz="1500" dirty="0"/>
              <a:t>Ik organiseer de begeleiding die ik nodig heb om mijn leerproces te sturen.</a:t>
            </a:r>
          </a:p>
          <a:p>
            <a:pPr marL="285750" indent="-285750">
              <a:buFont typeface="Arial" panose="020B0604020202020204" pitchFamily="34" charset="0"/>
              <a:buChar char="•"/>
            </a:pPr>
            <a:r>
              <a:rPr lang="nl-NL" sz="1500" dirty="0"/>
              <a:t>Ik stem mijn mogelijkheden en (ontwikkel)wensen af op de specifieke situatie van de stage/werkorganisatie en/of arbeidsmarkt.</a:t>
            </a:r>
          </a:p>
          <a:p>
            <a:endParaRPr lang="nl-NL" sz="1500" dirty="0"/>
          </a:p>
          <a:p>
            <a:pPr marL="342900" indent="-342900">
              <a:buFont typeface="Arial" panose="020B0604020202020204" pitchFamily="34" charset="0"/>
              <a:buChar char="•"/>
            </a:pPr>
            <a:r>
              <a:rPr lang="nl-NL" sz="1500" dirty="0"/>
              <a:t>Ik toon mijn kwaliteiten en motieven in werk, stage en op de arbeidsmarkt.</a:t>
            </a:r>
          </a:p>
          <a:p>
            <a:pPr marL="342900" indent="-342900">
              <a:buFont typeface="Arial" panose="020B0604020202020204" pitchFamily="34" charset="0"/>
              <a:buChar char="•"/>
            </a:pPr>
            <a:r>
              <a:rPr lang="nl-NL" sz="1500" dirty="0"/>
              <a:t>Ik beschik over een netwerk van mensen die mij kunnen helpen bij mijn (studie)loopbaan.</a:t>
            </a:r>
          </a:p>
          <a:p>
            <a:pPr marL="342900" indent="-342900">
              <a:buFont typeface="Arial" panose="020B0604020202020204" pitchFamily="34" charset="0"/>
              <a:buChar char="•"/>
            </a:pPr>
            <a:r>
              <a:rPr lang="nl-NL" sz="1500" dirty="0"/>
              <a:t>Ik onderhoud mijn netwerk en breid het uit.</a:t>
            </a:r>
          </a:p>
          <a:p>
            <a:pPr marL="342900" indent="-342900">
              <a:buFont typeface="Arial" panose="020B0604020202020204" pitchFamily="34" charset="0"/>
              <a:buChar char="•"/>
            </a:pPr>
            <a:r>
              <a:rPr lang="nl-NL" sz="1500" dirty="0"/>
              <a:t>Ik kan iets betekenen voor mensen in mijn netwerk</a:t>
            </a:r>
          </a:p>
        </p:txBody>
      </p:sp>
      <p:sp>
        <p:nvSpPr>
          <p:cNvPr id="105" name="Rectangle 104">
            <a:extLst>
              <a:ext uri="{FF2B5EF4-FFF2-40B4-BE49-F238E27FC236}">
                <a16:creationId xmlns:a16="http://schemas.microsoft.com/office/drawing/2014/main" id="{9A7EDAC5-5CFE-456C-B9B4-4963F52D4AFA}"/>
              </a:ext>
            </a:extLst>
          </p:cNvPr>
          <p:cNvSpPr/>
          <p:nvPr/>
        </p:nvSpPr>
        <p:spPr>
          <a:xfrm>
            <a:off x="8780980" y="0"/>
            <a:ext cx="3411020" cy="647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ysClr val="windowText" lastClr="000000"/>
                </a:solidFill>
              </a:rPr>
              <a:t>Liza: Updaten obv input Jolijn </a:t>
            </a:r>
          </a:p>
        </p:txBody>
      </p:sp>
      <p:sp>
        <p:nvSpPr>
          <p:cNvPr id="106" name="Rectangle 105">
            <a:extLst>
              <a:ext uri="{FF2B5EF4-FFF2-40B4-BE49-F238E27FC236}">
                <a16:creationId xmlns:a16="http://schemas.microsoft.com/office/drawing/2014/main" id="{B4BACA8E-8AB0-4D24-8A32-9E4D7A096094}"/>
              </a:ext>
            </a:extLst>
          </p:cNvPr>
          <p:cNvSpPr/>
          <p:nvPr/>
        </p:nvSpPr>
        <p:spPr>
          <a:xfrm>
            <a:off x="667822" y="1968911"/>
            <a:ext cx="182460" cy="338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up 19">
            <a:extLst>
              <a:ext uri="{FF2B5EF4-FFF2-40B4-BE49-F238E27FC236}">
                <a16:creationId xmlns:a16="http://schemas.microsoft.com/office/drawing/2014/main" id="{18D1CB2B-AB6C-49F6-9F27-F712BCC2FDC2}"/>
              </a:ext>
            </a:extLst>
          </p:cNvPr>
          <p:cNvGrpSpPr/>
          <p:nvPr/>
        </p:nvGrpSpPr>
        <p:grpSpPr>
          <a:xfrm>
            <a:off x="166046" y="2467113"/>
            <a:ext cx="783261" cy="833979"/>
            <a:chOff x="142033" y="2421035"/>
            <a:chExt cx="288000" cy="288000"/>
          </a:xfrm>
        </p:grpSpPr>
        <p:sp>
          <p:nvSpPr>
            <p:cNvPr id="3" name="Rectangle 2">
              <a:extLst>
                <a:ext uri="{FF2B5EF4-FFF2-40B4-BE49-F238E27FC236}">
                  <a16:creationId xmlns:a16="http://schemas.microsoft.com/office/drawing/2014/main" id="{B1B26C83-A927-474F-BBA9-4A7BEB98D94D}"/>
                </a:ext>
              </a:extLst>
            </p:cNvPr>
            <p:cNvSpPr/>
            <p:nvPr/>
          </p:nvSpPr>
          <p:spPr>
            <a:xfrm rot="2140821">
              <a:off x="179435" y="2421035"/>
              <a:ext cx="22846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1D6E2905-CCA0-4A9B-9EAD-913B82C8CDE3}"/>
                </a:ext>
              </a:extLst>
            </p:cNvPr>
            <p:cNvGrpSpPr/>
            <p:nvPr/>
          </p:nvGrpSpPr>
          <p:grpSpPr>
            <a:xfrm rot="2816396">
              <a:off x="171801" y="2419220"/>
              <a:ext cx="228463" cy="288000"/>
              <a:chOff x="171801" y="2419220"/>
              <a:chExt cx="228463" cy="288000"/>
            </a:xfrm>
          </p:grpSpPr>
          <p:sp>
            <p:nvSpPr>
              <p:cNvPr id="5" name="Freeform 20">
                <a:extLst>
                  <a:ext uri="{FF2B5EF4-FFF2-40B4-BE49-F238E27FC236}">
                    <a16:creationId xmlns:a16="http://schemas.microsoft.com/office/drawing/2014/main" id="{3102160C-5C18-4CE6-BF7B-6D695B7EE06E}"/>
                  </a:ext>
                </a:extLst>
              </p:cNvPr>
              <p:cNvSpPr>
                <a:spLocks noEditPoints="1"/>
              </p:cNvSpPr>
              <p:nvPr/>
            </p:nvSpPr>
            <p:spPr bwMode="auto">
              <a:xfrm>
                <a:off x="193263" y="2577066"/>
                <a:ext cx="70616" cy="75462"/>
              </a:xfrm>
              <a:custGeom>
                <a:avLst/>
                <a:gdLst>
                  <a:gd name="T0" fmla="*/ 60 w 69"/>
                  <a:gd name="T1" fmla="*/ 5 h 74"/>
                  <a:gd name="T2" fmla="*/ 57 w 69"/>
                  <a:gd name="T3" fmla="*/ 1 h 74"/>
                  <a:gd name="T4" fmla="*/ 53 w 69"/>
                  <a:gd name="T5" fmla="*/ 1 h 74"/>
                  <a:gd name="T6" fmla="*/ 30 w 69"/>
                  <a:gd name="T7" fmla="*/ 8 h 74"/>
                  <a:gd name="T8" fmla="*/ 5 w 69"/>
                  <a:gd name="T9" fmla="*/ 12 h 74"/>
                  <a:gd name="T10" fmla="*/ 2 w 69"/>
                  <a:gd name="T11" fmla="*/ 14 h 74"/>
                  <a:gd name="T12" fmla="*/ 1 w 69"/>
                  <a:gd name="T13" fmla="*/ 18 h 74"/>
                  <a:gd name="T14" fmla="*/ 8 w 69"/>
                  <a:gd name="T15" fmla="*/ 46 h 74"/>
                  <a:gd name="T16" fmla="*/ 43 w 69"/>
                  <a:gd name="T17" fmla="*/ 70 h 74"/>
                  <a:gd name="T18" fmla="*/ 44 w 69"/>
                  <a:gd name="T19" fmla="*/ 70 h 74"/>
                  <a:gd name="T20" fmla="*/ 65 w 69"/>
                  <a:gd name="T21" fmla="*/ 34 h 74"/>
                  <a:gd name="T22" fmla="*/ 60 w 69"/>
                  <a:gd name="T23" fmla="*/ 5 h 74"/>
                  <a:gd name="T24" fmla="*/ 41 w 69"/>
                  <a:gd name="T25" fmla="*/ 60 h 74"/>
                  <a:gd name="T26" fmla="*/ 41 w 69"/>
                  <a:gd name="T27" fmla="*/ 60 h 74"/>
                  <a:gd name="T28" fmla="*/ 17 w 69"/>
                  <a:gd name="T29" fmla="*/ 44 h 74"/>
                  <a:gd name="T30" fmla="*/ 12 w 69"/>
                  <a:gd name="T31" fmla="*/ 22 h 74"/>
                  <a:gd name="T32" fmla="*/ 32 w 69"/>
                  <a:gd name="T33" fmla="*/ 19 h 74"/>
                  <a:gd name="T34" fmla="*/ 51 w 69"/>
                  <a:gd name="T35" fmla="*/ 13 h 74"/>
                  <a:gd name="T36" fmla="*/ 56 w 69"/>
                  <a:gd name="T37" fmla="*/ 36 h 74"/>
                  <a:gd name="T38" fmla="*/ 41 w 69"/>
                  <a:gd name="T39"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4">
                    <a:moveTo>
                      <a:pt x="60" y="5"/>
                    </a:moveTo>
                    <a:cubicBezTo>
                      <a:pt x="59" y="3"/>
                      <a:pt x="58" y="2"/>
                      <a:pt x="57" y="1"/>
                    </a:cubicBezTo>
                    <a:cubicBezTo>
                      <a:pt x="56" y="0"/>
                      <a:pt x="54" y="0"/>
                      <a:pt x="53" y="1"/>
                    </a:cubicBezTo>
                    <a:cubicBezTo>
                      <a:pt x="52" y="1"/>
                      <a:pt x="40" y="6"/>
                      <a:pt x="30" y="8"/>
                    </a:cubicBezTo>
                    <a:cubicBezTo>
                      <a:pt x="19" y="11"/>
                      <a:pt x="5" y="12"/>
                      <a:pt x="5" y="12"/>
                    </a:cubicBezTo>
                    <a:cubicBezTo>
                      <a:pt x="4" y="12"/>
                      <a:pt x="2" y="12"/>
                      <a:pt x="2" y="14"/>
                    </a:cubicBezTo>
                    <a:cubicBezTo>
                      <a:pt x="1" y="15"/>
                      <a:pt x="0" y="16"/>
                      <a:pt x="1" y="18"/>
                    </a:cubicBezTo>
                    <a:cubicBezTo>
                      <a:pt x="8" y="46"/>
                      <a:pt x="8" y="46"/>
                      <a:pt x="8" y="46"/>
                    </a:cubicBezTo>
                    <a:cubicBezTo>
                      <a:pt x="11" y="63"/>
                      <a:pt x="27" y="74"/>
                      <a:pt x="43" y="70"/>
                    </a:cubicBezTo>
                    <a:cubicBezTo>
                      <a:pt x="44" y="70"/>
                      <a:pt x="44" y="70"/>
                      <a:pt x="44" y="70"/>
                    </a:cubicBezTo>
                    <a:cubicBezTo>
                      <a:pt x="59" y="67"/>
                      <a:pt x="69" y="50"/>
                      <a:pt x="65" y="34"/>
                    </a:cubicBezTo>
                    <a:lnTo>
                      <a:pt x="60" y="5"/>
                    </a:lnTo>
                    <a:close/>
                    <a:moveTo>
                      <a:pt x="41" y="60"/>
                    </a:moveTo>
                    <a:cubicBezTo>
                      <a:pt x="41" y="60"/>
                      <a:pt x="41" y="60"/>
                      <a:pt x="41" y="60"/>
                    </a:cubicBezTo>
                    <a:cubicBezTo>
                      <a:pt x="30" y="62"/>
                      <a:pt x="20" y="55"/>
                      <a:pt x="17" y="44"/>
                    </a:cubicBezTo>
                    <a:cubicBezTo>
                      <a:pt x="12" y="22"/>
                      <a:pt x="12" y="22"/>
                      <a:pt x="12" y="22"/>
                    </a:cubicBezTo>
                    <a:cubicBezTo>
                      <a:pt x="17" y="21"/>
                      <a:pt x="25" y="20"/>
                      <a:pt x="32" y="19"/>
                    </a:cubicBezTo>
                    <a:cubicBezTo>
                      <a:pt x="39" y="17"/>
                      <a:pt x="46" y="15"/>
                      <a:pt x="51" y="13"/>
                    </a:cubicBezTo>
                    <a:cubicBezTo>
                      <a:pt x="56" y="36"/>
                      <a:pt x="56" y="36"/>
                      <a:pt x="56" y="36"/>
                    </a:cubicBezTo>
                    <a:cubicBezTo>
                      <a:pt x="58" y="47"/>
                      <a:pt x="52" y="58"/>
                      <a:pt x="41"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6" name="Freeform 21">
                <a:extLst>
                  <a:ext uri="{FF2B5EF4-FFF2-40B4-BE49-F238E27FC236}">
                    <a16:creationId xmlns:a16="http://schemas.microsoft.com/office/drawing/2014/main" id="{3B2E6327-3029-41C2-AC4E-0F87B6A4EAED}"/>
                  </a:ext>
                </a:extLst>
              </p:cNvPr>
              <p:cNvSpPr>
                <a:spLocks noEditPoints="1"/>
              </p:cNvSpPr>
              <p:nvPr/>
            </p:nvSpPr>
            <p:spPr bwMode="auto">
              <a:xfrm>
                <a:off x="171801" y="2419220"/>
                <a:ext cx="92770" cy="157846"/>
              </a:xfrm>
              <a:custGeom>
                <a:avLst/>
                <a:gdLst>
                  <a:gd name="T0" fmla="*/ 91 w 91"/>
                  <a:gd name="T1" fmla="*/ 76 h 154"/>
                  <a:gd name="T2" fmla="*/ 42 w 91"/>
                  <a:gd name="T3" fmla="*/ 3 h 154"/>
                  <a:gd name="T4" fmla="*/ 19 w 91"/>
                  <a:gd name="T5" fmla="*/ 14 h 154"/>
                  <a:gd name="T6" fmla="*/ 2 w 91"/>
                  <a:gd name="T7" fmla="*/ 83 h 154"/>
                  <a:gd name="T8" fmla="*/ 13 w 91"/>
                  <a:gd name="T9" fmla="*/ 137 h 154"/>
                  <a:gd name="T10" fmla="*/ 16 w 91"/>
                  <a:gd name="T11" fmla="*/ 149 h 154"/>
                  <a:gd name="T12" fmla="*/ 22 w 91"/>
                  <a:gd name="T13" fmla="*/ 154 h 154"/>
                  <a:gd name="T14" fmla="*/ 23 w 91"/>
                  <a:gd name="T15" fmla="*/ 154 h 154"/>
                  <a:gd name="T16" fmla="*/ 72 w 91"/>
                  <a:gd name="T17" fmla="*/ 144 h 154"/>
                  <a:gd name="T18" fmla="*/ 77 w 91"/>
                  <a:gd name="T19" fmla="*/ 138 h 154"/>
                  <a:gd name="T20" fmla="*/ 84 w 91"/>
                  <a:gd name="T21" fmla="*/ 104 h 154"/>
                  <a:gd name="T22" fmla="*/ 91 w 91"/>
                  <a:gd name="T23" fmla="*/ 77 h 154"/>
                  <a:gd name="T24" fmla="*/ 91 w 91"/>
                  <a:gd name="T25" fmla="*/ 76 h 154"/>
                  <a:gd name="T26" fmla="*/ 73 w 91"/>
                  <a:gd name="T27" fmla="*/ 99 h 154"/>
                  <a:gd name="T28" fmla="*/ 65 w 91"/>
                  <a:gd name="T29" fmla="*/ 133 h 154"/>
                  <a:gd name="T30" fmla="*/ 26 w 91"/>
                  <a:gd name="T31" fmla="*/ 141 h 154"/>
                  <a:gd name="T32" fmla="*/ 24 w 91"/>
                  <a:gd name="T33" fmla="*/ 134 h 154"/>
                  <a:gd name="T34" fmla="*/ 14 w 91"/>
                  <a:gd name="T35" fmla="*/ 82 h 154"/>
                  <a:gd name="T36" fmla="*/ 27 w 91"/>
                  <a:gd name="T37" fmla="*/ 22 h 154"/>
                  <a:gd name="T38" fmla="*/ 42 w 91"/>
                  <a:gd name="T39" fmla="*/ 15 h 154"/>
                  <a:gd name="T40" fmla="*/ 45 w 91"/>
                  <a:gd name="T41" fmla="*/ 15 h 154"/>
                  <a:gd name="T42" fmla="*/ 79 w 91"/>
                  <a:gd name="T43" fmla="*/ 77 h 154"/>
                  <a:gd name="T44" fmla="*/ 79 w 91"/>
                  <a:gd name="T45" fmla="*/ 77 h 154"/>
                  <a:gd name="T46" fmla="*/ 73 w 91"/>
                  <a:gd name="T47" fmla="*/ 9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4">
                    <a:moveTo>
                      <a:pt x="91" y="76"/>
                    </a:moveTo>
                    <a:cubicBezTo>
                      <a:pt x="89" y="48"/>
                      <a:pt x="86" y="0"/>
                      <a:pt x="42" y="3"/>
                    </a:cubicBezTo>
                    <a:cubicBezTo>
                      <a:pt x="33" y="3"/>
                      <a:pt x="25" y="7"/>
                      <a:pt x="19" y="14"/>
                    </a:cubicBezTo>
                    <a:cubicBezTo>
                      <a:pt x="0" y="35"/>
                      <a:pt x="2" y="81"/>
                      <a:pt x="2" y="83"/>
                    </a:cubicBezTo>
                    <a:cubicBezTo>
                      <a:pt x="6" y="113"/>
                      <a:pt x="9" y="124"/>
                      <a:pt x="13" y="137"/>
                    </a:cubicBezTo>
                    <a:cubicBezTo>
                      <a:pt x="14" y="141"/>
                      <a:pt x="15" y="145"/>
                      <a:pt x="16" y="149"/>
                    </a:cubicBezTo>
                    <a:cubicBezTo>
                      <a:pt x="16" y="152"/>
                      <a:pt x="19" y="154"/>
                      <a:pt x="22" y="154"/>
                    </a:cubicBezTo>
                    <a:cubicBezTo>
                      <a:pt x="22" y="154"/>
                      <a:pt x="22" y="154"/>
                      <a:pt x="23" y="154"/>
                    </a:cubicBezTo>
                    <a:cubicBezTo>
                      <a:pt x="72" y="144"/>
                      <a:pt x="72" y="144"/>
                      <a:pt x="72" y="144"/>
                    </a:cubicBezTo>
                    <a:cubicBezTo>
                      <a:pt x="75" y="143"/>
                      <a:pt x="77" y="141"/>
                      <a:pt x="77" y="138"/>
                    </a:cubicBezTo>
                    <a:cubicBezTo>
                      <a:pt x="75" y="122"/>
                      <a:pt x="80" y="113"/>
                      <a:pt x="84" y="104"/>
                    </a:cubicBezTo>
                    <a:cubicBezTo>
                      <a:pt x="87" y="97"/>
                      <a:pt x="91" y="89"/>
                      <a:pt x="91" y="77"/>
                    </a:cubicBezTo>
                    <a:lnTo>
                      <a:pt x="91" y="76"/>
                    </a:lnTo>
                    <a:close/>
                    <a:moveTo>
                      <a:pt x="73" y="99"/>
                    </a:moveTo>
                    <a:cubicBezTo>
                      <a:pt x="69" y="108"/>
                      <a:pt x="64" y="118"/>
                      <a:pt x="65" y="133"/>
                    </a:cubicBezTo>
                    <a:cubicBezTo>
                      <a:pt x="26" y="141"/>
                      <a:pt x="26" y="141"/>
                      <a:pt x="26" y="141"/>
                    </a:cubicBezTo>
                    <a:cubicBezTo>
                      <a:pt x="25" y="139"/>
                      <a:pt x="25" y="136"/>
                      <a:pt x="24" y="134"/>
                    </a:cubicBezTo>
                    <a:cubicBezTo>
                      <a:pt x="20" y="121"/>
                      <a:pt x="18" y="111"/>
                      <a:pt x="14" y="82"/>
                    </a:cubicBezTo>
                    <a:cubicBezTo>
                      <a:pt x="14" y="81"/>
                      <a:pt x="12" y="40"/>
                      <a:pt x="27" y="22"/>
                    </a:cubicBezTo>
                    <a:cubicBezTo>
                      <a:pt x="32" y="17"/>
                      <a:pt x="36" y="15"/>
                      <a:pt x="42" y="15"/>
                    </a:cubicBezTo>
                    <a:cubicBezTo>
                      <a:pt x="43" y="15"/>
                      <a:pt x="44" y="15"/>
                      <a:pt x="45" y="15"/>
                    </a:cubicBezTo>
                    <a:cubicBezTo>
                      <a:pt x="73" y="15"/>
                      <a:pt x="77" y="44"/>
                      <a:pt x="79" y="77"/>
                    </a:cubicBezTo>
                    <a:cubicBezTo>
                      <a:pt x="79" y="77"/>
                      <a:pt x="79" y="77"/>
                      <a:pt x="79" y="77"/>
                    </a:cubicBezTo>
                    <a:cubicBezTo>
                      <a:pt x="79" y="86"/>
                      <a:pt x="77" y="92"/>
                      <a:pt x="73" y="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8" name="Freeform 22">
                <a:extLst>
                  <a:ext uri="{FF2B5EF4-FFF2-40B4-BE49-F238E27FC236}">
                    <a16:creationId xmlns:a16="http://schemas.microsoft.com/office/drawing/2014/main" id="{EE4C3485-817B-49B4-89D3-65A7E2D5B879}"/>
                  </a:ext>
                </a:extLst>
              </p:cNvPr>
              <p:cNvSpPr>
                <a:spLocks noEditPoints="1"/>
              </p:cNvSpPr>
              <p:nvPr/>
            </p:nvSpPr>
            <p:spPr bwMode="auto">
              <a:xfrm>
                <a:off x="308186" y="2632451"/>
                <a:ext cx="69231" cy="74769"/>
              </a:xfrm>
              <a:custGeom>
                <a:avLst/>
                <a:gdLst>
                  <a:gd name="T0" fmla="*/ 63 w 68"/>
                  <a:gd name="T1" fmla="*/ 11 h 73"/>
                  <a:gd name="T2" fmla="*/ 39 w 68"/>
                  <a:gd name="T3" fmla="*/ 8 h 73"/>
                  <a:gd name="T4" fmla="*/ 16 w 68"/>
                  <a:gd name="T5" fmla="*/ 0 h 73"/>
                  <a:gd name="T6" fmla="*/ 12 w 68"/>
                  <a:gd name="T7" fmla="*/ 1 h 73"/>
                  <a:gd name="T8" fmla="*/ 9 w 68"/>
                  <a:gd name="T9" fmla="*/ 4 h 73"/>
                  <a:gd name="T10" fmla="*/ 3 w 68"/>
                  <a:gd name="T11" fmla="*/ 33 h 73"/>
                  <a:gd name="T12" fmla="*/ 25 w 68"/>
                  <a:gd name="T13" fmla="*/ 69 h 73"/>
                  <a:gd name="T14" fmla="*/ 26 w 68"/>
                  <a:gd name="T15" fmla="*/ 70 h 73"/>
                  <a:gd name="T16" fmla="*/ 61 w 68"/>
                  <a:gd name="T17" fmla="*/ 46 h 73"/>
                  <a:gd name="T18" fmla="*/ 68 w 68"/>
                  <a:gd name="T19" fmla="*/ 17 h 73"/>
                  <a:gd name="T20" fmla="*/ 67 w 68"/>
                  <a:gd name="T21" fmla="*/ 13 h 73"/>
                  <a:gd name="T22" fmla="*/ 63 w 68"/>
                  <a:gd name="T23" fmla="*/ 11 h 73"/>
                  <a:gd name="T24" fmla="*/ 51 w 68"/>
                  <a:gd name="T25" fmla="*/ 43 h 73"/>
                  <a:gd name="T26" fmla="*/ 28 w 68"/>
                  <a:gd name="T27" fmla="*/ 59 h 73"/>
                  <a:gd name="T28" fmla="*/ 27 w 68"/>
                  <a:gd name="T29" fmla="*/ 59 h 73"/>
                  <a:gd name="T30" fmla="*/ 13 w 68"/>
                  <a:gd name="T31" fmla="*/ 35 h 73"/>
                  <a:gd name="T32" fmla="*/ 18 w 68"/>
                  <a:gd name="T33" fmla="*/ 12 h 73"/>
                  <a:gd name="T34" fmla="*/ 37 w 68"/>
                  <a:gd name="T35" fmla="*/ 18 h 73"/>
                  <a:gd name="T36" fmla="*/ 57 w 68"/>
                  <a:gd name="T37" fmla="*/ 21 h 73"/>
                  <a:gd name="T38" fmla="*/ 51 w 68"/>
                  <a:gd name="T3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3">
                    <a:moveTo>
                      <a:pt x="63" y="11"/>
                    </a:moveTo>
                    <a:cubicBezTo>
                      <a:pt x="63" y="11"/>
                      <a:pt x="50" y="10"/>
                      <a:pt x="39" y="8"/>
                    </a:cubicBezTo>
                    <a:cubicBezTo>
                      <a:pt x="29" y="5"/>
                      <a:pt x="16" y="0"/>
                      <a:pt x="16" y="0"/>
                    </a:cubicBezTo>
                    <a:cubicBezTo>
                      <a:pt x="15" y="0"/>
                      <a:pt x="13" y="0"/>
                      <a:pt x="12" y="1"/>
                    </a:cubicBezTo>
                    <a:cubicBezTo>
                      <a:pt x="10" y="1"/>
                      <a:pt x="9" y="3"/>
                      <a:pt x="9" y="4"/>
                    </a:cubicBezTo>
                    <a:cubicBezTo>
                      <a:pt x="3" y="33"/>
                      <a:pt x="3" y="33"/>
                      <a:pt x="3" y="33"/>
                    </a:cubicBezTo>
                    <a:cubicBezTo>
                      <a:pt x="0" y="49"/>
                      <a:pt x="9" y="66"/>
                      <a:pt x="25" y="69"/>
                    </a:cubicBezTo>
                    <a:cubicBezTo>
                      <a:pt x="26" y="70"/>
                      <a:pt x="26" y="70"/>
                      <a:pt x="26" y="70"/>
                    </a:cubicBezTo>
                    <a:cubicBezTo>
                      <a:pt x="41" y="73"/>
                      <a:pt x="57" y="62"/>
                      <a:pt x="61" y="46"/>
                    </a:cubicBezTo>
                    <a:cubicBezTo>
                      <a:pt x="68" y="17"/>
                      <a:pt x="68" y="17"/>
                      <a:pt x="68" y="17"/>
                    </a:cubicBezTo>
                    <a:cubicBezTo>
                      <a:pt x="68" y="16"/>
                      <a:pt x="68" y="14"/>
                      <a:pt x="67" y="13"/>
                    </a:cubicBezTo>
                    <a:cubicBezTo>
                      <a:pt x="66" y="12"/>
                      <a:pt x="65" y="11"/>
                      <a:pt x="63" y="11"/>
                    </a:cubicBezTo>
                    <a:close/>
                    <a:moveTo>
                      <a:pt x="51" y="43"/>
                    </a:moveTo>
                    <a:cubicBezTo>
                      <a:pt x="49" y="54"/>
                      <a:pt x="38" y="62"/>
                      <a:pt x="28" y="59"/>
                    </a:cubicBezTo>
                    <a:cubicBezTo>
                      <a:pt x="27" y="59"/>
                      <a:pt x="27" y="59"/>
                      <a:pt x="27" y="59"/>
                    </a:cubicBezTo>
                    <a:cubicBezTo>
                      <a:pt x="17" y="57"/>
                      <a:pt x="11" y="46"/>
                      <a:pt x="13" y="35"/>
                    </a:cubicBezTo>
                    <a:cubicBezTo>
                      <a:pt x="18" y="12"/>
                      <a:pt x="18" y="12"/>
                      <a:pt x="18" y="12"/>
                    </a:cubicBezTo>
                    <a:cubicBezTo>
                      <a:pt x="23" y="14"/>
                      <a:pt x="30" y="16"/>
                      <a:pt x="37" y="18"/>
                    </a:cubicBezTo>
                    <a:cubicBezTo>
                      <a:pt x="44" y="19"/>
                      <a:pt x="51" y="21"/>
                      <a:pt x="57" y="21"/>
                    </a:cubicBezTo>
                    <a:lnTo>
                      <a:pt x="51" y="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9" name="Freeform 23">
                <a:extLst>
                  <a:ext uri="{FF2B5EF4-FFF2-40B4-BE49-F238E27FC236}">
                    <a16:creationId xmlns:a16="http://schemas.microsoft.com/office/drawing/2014/main" id="{42AFBCDF-3C6F-4398-8D3B-6539185FA8FC}"/>
                  </a:ext>
                </a:extLst>
              </p:cNvPr>
              <p:cNvSpPr>
                <a:spLocks noEditPoints="1"/>
              </p:cNvSpPr>
              <p:nvPr/>
            </p:nvSpPr>
            <p:spPr bwMode="auto">
              <a:xfrm>
                <a:off x="306110" y="2474605"/>
                <a:ext cx="94154" cy="156462"/>
              </a:xfrm>
              <a:custGeom>
                <a:avLst/>
                <a:gdLst>
                  <a:gd name="T0" fmla="*/ 73 w 92"/>
                  <a:gd name="T1" fmla="*/ 13 h 153"/>
                  <a:gd name="T2" fmla="*/ 50 w 92"/>
                  <a:gd name="T3" fmla="*/ 2 h 153"/>
                  <a:gd name="T4" fmla="*/ 1 w 92"/>
                  <a:gd name="T5" fmla="*/ 75 h 153"/>
                  <a:gd name="T6" fmla="*/ 1 w 92"/>
                  <a:gd name="T7" fmla="*/ 76 h 153"/>
                  <a:gd name="T8" fmla="*/ 8 w 92"/>
                  <a:gd name="T9" fmla="*/ 104 h 153"/>
                  <a:gd name="T10" fmla="*/ 15 w 92"/>
                  <a:gd name="T11" fmla="*/ 137 h 153"/>
                  <a:gd name="T12" fmla="*/ 20 w 92"/>
                  <a:gd name="T13" fmla="*/ 143 h 153"/>
                  <a:gd name="T14" fmla="*/ 69 w 92"/>
                  <a:gd name="T15" fmla="*/ 153 h 153"/>
                  <a:gd name="T16" fmla="*/ 70 w 92"/>
                  <a:gd name="T17" fmla="*/ 153 h 153"/>
                  <a:gd name="T18" fmla="*/ 76 w 92"/>
                  <a:gd name="T19" fmla="*/ 149 h 153"/>
                  <a:gd name="T20" fmla="*/ 79 w 92"/>
                  <a:gd name="T21" fmla="*/ 136 h 153"/>
                  <a:gd name="T22" fmla="*/ 89 w 92"/>
                  <a:gd name="T23" fmla="*/ 82 h 153"/>
                  <a:gd name="T24" fmla="*/ 73 w 92"/>
                  <a:gd name="T25" fmla="*/ 13 h 153"/>
                  <a:gd name="T26" fmla="*/ 77 w 92"/>
                  <a:gd name="T27" fmla="*/ 81 h 153"/>
                  <a:gd name="T28" fmla="*/ 68 w 92"/>
                  <a:gd name="T29" fmla="*/ 133 h 153"/>
                  <a:gd name="T30" fmla="*/ 66 w 92"/>
                  <a:gd name="T31" fmla="*/ 140 h 153"/>
                  <a:gd name="T32" fmla="*/ 27 w 92"/>
                  <a:gd name="T33" fmla="*/ 132 h 153"/>
                  <a:gd name="T34" fmla="*/ 19 w 92"/>
                  <a:gd name="T35" fmla="*/ 99 h 153"/>
                  <a:gd name="T36" fmla="*/ 13 w 92"/>
                  <a:gd name="T37" fmla="*/ 77 h 153"/>
                  <a:gd name="T38" fmla="*/ 13 w 92"/>
                  <a:gd name="T39" fmla="*/ 76 h 153"/>
                  <a:gd name="T40" fmla="*/ 47 w 92"/>
                  <a:gd name="T41" fmla="*/ 14 h 153"/>
                  <a:gd name="T42" fmla="*/ 49 w 92"/>
                  <a:gd name="T43" fmla="*/ 14 h 153"/>
                  <a:gd name="T44" fmla="*/ 64 w 92"/>
                  <a:gd name="T45" fmla="*/ 21 h 153"/>
                  <a:gd name="T46" fmla="*/ 77 w 92"/>
                  <a:gd name="T47" fmla="*/ 8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3">
                    <a:moveTo>
                      <a:pt x="73" y="13"/>
                    </a:moveTo>
                    <a:cubicBezTo>
                      <a:pt x="67" y="6"/>
                      <a:pt x="59" y="2"/>
                      <a:pt x="50" y="2"/>
                    </a:cubicBezTo>
                    <a:cubicBezTo>
                      <a:pt x="6" y="0"/>
                      <a:pt x="3" y="47"/>
                      <a:pt x="1" y="75"/>
                    </a:cubicBezTo>
                    <a:cubicBezTo>
                      <a:pt x="1" y="76"/>
                      <a:pt x="1" y="76"/>
                      <a:pt x="1" y="76"/>
                    </a:cubicBezTo>
                    <a:cubicBezTo>
                      <a:pt x="0" y="88"/>
                      <a:pt x="4" y="96"/>
                      <a:pt x="8" y="104"/>
                    </a:cubicBezTo>
                    <a:cubicBezTo>
                      <a:pt x="12" y="112"/>
                      <a:pt x="16" y="121"/>
                      <a:pt x="15" y="137"/>
                    </a:cubicBezTo>
                    <a:cubicBezTo>
                      <a:pt x="15" y="140"/>
                      <a:pt x="17" y="142"/>
                      <a:pt x="20" y="143"/>
                    </a:cubicBezTo>
                    <a:cubicBezTo>
                      <a:pt x="69" y="153"/>
                      <a:pt x="69" y="153"/>
                      <a:pt x="69" y="153"/>
                    </a:cubicBezTo>
                    <a:cubicBezTo>
                      <a:pt x="69" y="153"/>
                      <a:pt x="70" y="153"/>
                      <a:pt x="70" y="153"/>
                    </a:cubicBezTo>
                    <a:cubicBezTo>
                      <a:pt x="73" y="153"/>
                      <a:pt x="75" y="151"/>
                      <a:pt x="76" y="149"/>
                    </a:cubicBezTo>
                    <a:cubicBezTo>
                      <a:pt x="77" y="144"/>
                      <a:pt x="78" y="140"/>
                      <a:pt x="79" y="136"/>
                    </a:cubicBezTo>
                    <a:cubicBezTo>
                      <a:pt x="83" y="123"/>
                      <a:pt x="86" y="112"/>
                      <a:pt x="89" y="82"/>
                    </a:cubicBezTo>
                    <a:cubicBezTo>
                      <a:pt x="89" y="80"/>
                      <a:pt x="92" y="35"/>
                      <a:pt x="73" y="13"/>
                    </a:cubicBezTo>
                    <a:close/>
                    <a:moveTo>
                      <a:pt x="77" y="81"/>
                    </a:moveTo>
                    <a:cubicBezTo>
                      <a:pt x="74" y="110"/>
                      <a:pt x="71" y="120"/>
                      <a:pt x="68" y="133"/>
                    </a:cubicBezTo>
                    <a:cubicBezTo>
                      <a:pt x="67" y="136"/>
                      <a:pt x="66" y="138"/>
                      <a:pt x="66" y="140"/>
                    </a:cubicBezTo>
                    <a:cubicBezTo>
                      <a:pt x="27" y="132"/>
                      <a:pt x="27" y="132"/>
                      <a:pt x="27" y="132"/>
                    </a:cubicBezTo>
                    <a:cubicBezTo>
                      <a:pt x="27" y="117"/>
                      <a:pt x="23" y="107"/>
                      <a:pt x="19" y="99"/>
                    </a:cubicBezTo>
                    <a:cubicBezTo>
                      <a:pt x="15" y="91"/>
                      <a:pt x="12" y="85"/>
                      <a:pt x="13" y="77"/>
                    </a:cubicBezTo>
                    <a:cubicBezTo>
                      <a:pt x="13" y="76"/>
                      <a:pt x="13" y="76"/>
                      <a:pt x="13" y="76"/>
                    </a:cubicBezTo>
                    <a:cubicBezTo>
                      <a:pt x="15" y="43"/>
                      <a:pt x="19" y="14"/>
                      <a:pt x="47" y="14"/>
                    </a:cubicBezTo>
                    <a:cubicBezTo>
                      <a:pt x="48" y="14"/>
                      <a:pt x="48" y="14"/>
                      <a:pt x="49" y="14"/>
                    </a:cubicBezTo>
                    <a:cubicBezTo>
                      <a:pt x="55" y="14"/>
                      <a:pt x="60" y="17"/>
                      <a:pt x="64" y="21"/>
                    </a:cubicBezTo>
                    <a:cubicBezTo>
                      <a:pt x="80" y="39"/>
                      <a:pt x="77" y="81"/>
                      <a:pt x="77"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grpSp>
      <p:grpSp>
        <p:nvGrpSpPr>
          <p:cNvPr id="91" name="Group 90">
            <a:extLst>
              <a:ext uri="{FF2B5EF4-FFF2-40B4-BE49-F238E27FC236}">
                <a16:creationId xmlns:a16="http://schemas.microsoft.com/office/drawing/2014/main" id="{287F69AB-4702-491B-A2E4-B5DF2F18E0A9}"/>
              </a:ext>
            </a:extLst>
          </p:cNvPr>
          <p:cNvGrpSpPr/>
          <p:nvPr/>
        </p:nvGrpSpPr>
        <p:grpSpPr>
          <a:xfrm>
            <a:off x="166046" y="4370291"/>
            <a:ext cx="783261" cy="833979"/>
            <a:chOff x="107646" y="4379469"/>
            <a:chExt cx="294698" cy="288000"/>
          </a:xfrm>
        </p:grpSpPr>
        <p:sp>
          <p:nvSpPr>
            <p:cNvPr id="92" name="Rectangle 91">
              <a:extLst>
                <a:ext uri="{FF2B5EF4-FFF2-40B4-BE49-F238E27FC236}">
                  <a16:creationId xmlns:a16="http://schemas.microsoft.com/office/drawing/2014/main" id="{E4DCD893-5A68-4791-A10D-1979B4E86F05}"/>
                </a:ext>
              </a:extLst>
            </p:cNvPr>
            <p:cNvSpPr/>
            <p:nvPr/>
          </p:nvSpPr>
          <p:spPr>
            <a:xfrm>
              <a:off x="114344" y="4379469"/>
              <a:ext cx="28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3" name="Group 83">
              <a:extLst>
                <a:ext uri="{FF2B5EF4-FFF2-40B4-BE49-F238E27FC236}">
                  <a16:creationId xmlns:a16="http://schemas.microsoft.com/office/drawing/2014/main" id="{F784E8FC-7D9D-412A-9DA5-E9300025DCFB}"/>
                </a:ext>
              </a:extLst>
            </p:cNvPr>
            <p:cNvGrpSpPr>
              <a:grpSpLocks noChangeAspect="1"/>
            </p:cNvGrpSpPr>
            <p:nvPr/>
          </p:nvGrpSpPr>
          <p:grpSpPr bwMode="auto">
            <a:xfrm>
              <a:off x="107646" y="4379469"/>
              <a:ext cx="294698" cy="288000"/>
              <a:chOff x="2584" y="1926"/>
              <a:chExt cx="440" cy="430"/>
            </a:xfrm>
            <a:solidFill>
              <a:schemeClr val="accent1"/>
            </a:solidFill>
          </p:grpSpPr>
          <p:sp>
            <p:nvSpPr>
              <p:cNvPr id="94" name="Freeform 84">
                <a:extLst>
                  <a:ext uri="{FF2B5EF4-FFF2-40B4-BE49-F238E27FC236}">
                    <a16:creationId xmlns:a16="http://schemas.microsoft.com/office/drawing/2014/main" id="{8D05A29C-E177-42D9-B387-C750AB4AFA52}"/>
                  </a:ext>
                </a:extLst>
              </p:cNvPr>
              <p:cNvSpPr>
                <a:spLocks noEditPoints="1"/>
              </p:cNvSpPr>
              <p:nvPr/>
            </p:nvSpPr>
            <p:spPr bwMode="auto">
              <a:xfrm>
                <a:off x="2749" y="2033"/>
                <a:ext cx="165" cy="162"/>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95" name="Freeform 85">
                <a:extLst>
                  <a:ext uri="{FF2B5EF4-FFF2-40B4-BE49-F238E27FC236}">
                    <a16:creationId xmlns:a16="http://schemas.microsoft.com/office/drawing/2014/main" id="{8E7DE4B7-DB69-458B-8F9C-FFA36B795E09}"/>
                  </a:ext>
                </a:extLst>
              </p:cNvPr>
              <p:cNvSpPr>
                <a:spLocks noEditPoints="1"/>
              </p:cNvSpPr>
              <p:nvPr/>
            </p:nvSpPr>
            <p:spPr bwMode="auto">
              <a:xfrm>
                <a:off x="2584" y="1989"/>
                <a:ext cx="73"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96" name="Freeform 86">
                <a:extLst>
                  <a:ext uri="{FF2B5EF4-FFF2-40B4-BE49-F238E27FC236}">
                    <a16:creationId xmlns:a16="http://schemas.microsoft.com/office/drawing/2014/main" id="{F015F389-B5B7-43B8-9A71-6F428AC19886}"/>
                  </a:ext>
                </a:extLst>
              </p:cNvPr>
              <p:cNvSpPr>
                <a:spLocks noEditPoints="1"/>
              </p:cNvSpPr>
              <p:nvPr/>
            </p:nvSpPr>
            <p:spPr bwMode="auto">
              <a:xfrm>
                <a:off x="2951" y="1926"/>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97" name="Freeform 87">
                <a:extLst>
                  <a:ext uri="{FF2B5EF4-FFF2-40B4-BE49-F238E27FC236}">
                    <a16:creationId xmlns:a16="http://schemas.microsoft.com/office/drawing/2014/main" id="{7095454C-E9D4-4027-B2DC-894EB20A4FCD}"/>
                  </a:ext>
                </a:extLst>
              </p:cNvPr>
              <p:cNvSpPr>
                <a:spLocks noEditPoints="1"/>
              </p:cNvSpPr>
              <p:nvPr/>
            </p:nvSpPr>
            <p:spPr bwMode="auto">
              <a:xfrm>
                <a:off x="2584" y="2284"/>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98" name="Freeform 88">
                <a:extLst>
                  <a:ext uri="{FF2B5EF4-FFF2-40B4-BE49-F238E27FC236}">
                    <a16:creationId xmlns:a16="http://schemas.microsoft.com/office/drawing/2014/main" id="{FFC81248-4167-484A-9C8D-CDC00EBB6A5B}"/>
                  </a:ext>
                </a:extLst>
              </p:cNvPr>
              <p:cNvSpPr>
                <a:spLocks noEditPoints="1"/>
              </p:cNvSpPr>
              <p:nvPr/>
            </p:nvSpPr>
            <p:spPr bwMode="auto">
              <a:xfrm>
                <a:off x="2795" y="2284"/>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99" name="Freeform 89">
                <a:extLst>
                  <a:ext uri="{FF2B5EF4-FFF2-40B4-BE49-F238E27FC236}">
                    <a16:creationId xmlns:a16="http://schemas.microsoft.com/office/drawing/2014/main" id="{0434D8D3-97F7-44D1-92EF-0952C6733B83}"/>
                  </a:ext>
                </a:extLst>
              </p:cNvPr>
              <p:cNvSpPr>
                <a:spLocks/>
              </p:cNvSpPr>
              <p:nvPr/>
            </p:nvSpPr>
            <p:spPr bwMode="auto">
              <a:xfrm>
                <a:off x="2634" y="2159"/>
                <a:ext cx="152" cy="149"/>
              </a:xfrm>
              <a:custGeom>
                <a:avLst/>
                <a:gdLst>
                  <a:gd name="T0" fmla="*/ 12 w 152"/>
                  <a:gd name="T1" fmla="*/ 149 h 149"/>
                  <a:gd name="T2" fmla="*/ 0 w 152"/>
                  <a:gd name="T3" fmla="*/ 136 h 149"/>
                  <a:gd name="T4" fmla="*/ 139 w 152"/>
                  <a:gd name="T5" fmla="*/ 0 h 149"/>
                  <a:gd name="T6" fmla="*/ 152 w 152"/>
                  <a:gd name="T7" fmla="*/ 13 h 149"/>
                  <a:gd name="T8" fmla="*/ 12 w 152"/>
                  <a:gd name="T9" fmla="*/ 149 h 149"/>
                </a:gdLst>
                <a:ahLst/>
                <a:cxnLst>
                  <a:cxn ang="0">
                    <a:pos x="T0" y="T1"/>
                  </a:cxn>
                  <a:cxn ang="0">
                    <a:pos x="T2" y="T3"/>
                  </a:cxn>
                  <a:cxn ang="0">
                    <a:pos x="T4" y="T5"/>
                  </a:cxn>
                  <a:cxn ang="0">
                    <a:pos x="T6" y="T7"/>
                  </a:cxn>
                  <a:cxn ang="0">
                    <a:pos x="T8" y="T9"/>
                  </a:cxn>
                </a:cxnLst>
                <a:rect l="0" t="0" r="r" b="b"/>
                <a:pathLst>
                  <a:path w="152" h="149">
                    <a:moveTo>
                      <a:pt x="12" y="149"/>
                    </a:moveTo>
                    <a:lnTo>
                      <a:pt x="0" y="136"/>
                    </a:lnTo>
                    <a:lnTo>
                      <a:pt x="139" y="0"/>
                    </a:lnTo>
                    <a:lnTo>
                      <a:pt x="152" y="13"/>
                    </a:lnTo>
                    <a:lnTo>
                      <a:pt x="12"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100" name="Freeform 90">
                <a:extLst>
                  <a:ext uri="{FF2B5EF4-FFF2-40B4-BE49-F238E27FC236}">
                    <a16:creationId xmlns:a16="http://schemas.microsoft.com/office/drawing/2014/main" id="{4EEE110F-373C-4236-A52B-22A28459CE37}"/>
                  </a:ext>
                </a:extLst>
              </p:cNvPr>
              <p:cNvSpPr>
                <a:spLocks/>
              </p:cNvSpPr>
              <p:nvPr/>
            </p:nvSpPr>
            <p:spPr bwMode="auto">
              <a:xfrm>
                <a:off x="2877" y="1975"/>
                <a:ext cx="98" cy="96"/>
              </a:xfrm>
              <a:custGeom>
                <a:avLst/>
                <a:gdLst>
                  <a:gd name="T0" fmla="*/ 13 w 98"/>
                  <a:gd name="T1" fmla="*/ 96 h 96"/>
                  <a:gd name="T2" fmla="*/ 0 w 98"/>
                  <a:gd name="T3" fmla="*/ 82 h 96"/>
                  <a:gd name="T4" fmla="*/ 84 w 98"/>
                  <a:gd name="T5" fmla="*/ 0 h 96"/>
                  <a:gd name="T6" fmla="*/ 98 w 98"/>
                  <a:gd name="T7" fmla="*/ 12 h 96"/>
                  <a:gd name="T8" fmla="*/ 13 w 98"/>
                  <a:gd name="T9" fmla="*/ 96 h 96"/>
                </a:gdLst>
                <a:ahLst/>
                <a:cxnLst>
                  <a:cxn ang="0">
                    <a:pos x="T0" y="T1"/>
                  </a:cxn>
                  <a:cxn ang="0">
                    <a:pos x="T2" y="T3"/>
                  </a:cxn>
                  <a:cxn ang="0">
                    <a:pos x="T4" y="T5"/>
                  </a:cxn>
                  <a:cxn ang="0">
                    <a:pos x="T6" y="T7"/>
                  </a:cxn>
                  <a:cxn ang="0">
                    <a:pos x="T8" y="T9"/>
                  </a:cxn>
                </a:cxnLst>
                <a:rect l="0" t="0" r="r" b="b"/>
                <a:pathLst>
                  <a:path w="98" h="96">
                    <a:moveTo>
                      <a:pt x="13" y="96"/>
                    </a:moveTo>
                    <a:lnTo>
                      <a:pt x="0" y="82"/>
                    </a:lnTo>
                    <a:lnTo>
                      <a:pt x="84" y="0"/>
                    </a:lnTo>
                    <a:lnTo>
                      <a:pt x="98" y="12"/>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101" name="Freeform 91">
                <a:extLst>
                  <a:ext uri="{FF2B5EF4-FFF2-40B4-BE49-F238E27FC236}">
                    <a16:creationId xmlns:a16="http://schemas.microsoft.com/office/drawing/2014/main" id="{629FB350-6CC8-44FB-B8F1-110DA94F36A7}"/>
                  </a:ext>
                </a:extLst>
              </p:cNvPr>
              <p:cNvSpPr>
                <a:spLocks/>
              </p:cNvSpPr>
              <p:nvPr/>
            </p:nvSpPr>
            <p:spPr bwMode="auto">
              <a:xfrm>
                <a:off x="2642" y="2029"/>
                <a:ext cx="125" cy="66"/>
              </a:xfrm>
              <a:custGeom>
                <a:avLst/>
                <a:gdLst>
                  <a:gd name="T0" fmla="*/ 119 w 125"/>
                  <a:gd name="T1" fmla="*/ 66 h 66"/>
                  <a:gd name="T2" fmla="*/ 0 w 125"/>
                  <a:gd name="T3" fmla="*/ 16 h 66"/>
                  <a:gd name="T4" fmla="*/ 7 w 125"/>
                  <a:gd name="T5" fmla="*/ 0 h 66"/>
                  <a:gd name="T6" fmla="*/ 125 w 125"/>
                  <a:gd name="T7" fmla="*/ 49 h 66"/>
                  <a:gd name="T8" fmla="*/ 119 w 125"/>
                  <a:gd name="T9" fmla="*/ 66 h 66"/>
                </a:gdLst>
                <a:ahLst/>
                <a:cxnLst>
                  <a:cxn ang="0">
                    <a:pos x="T0" y="T1"/>
                  </a:cxn>
                  <a:cxn ang="0">
                    <a:pos x="T2" y="T3"/>
                  </a:cxn>
                  <a:cxn ang="0">
                    <a:pos x="T4" y="T5"/>
                  </a:cxn>
                  <a:cxn ang="0">
                    <a:pos x="T6" y="T7"/>
                  </a:cxn>
                  <a:cxn ang="0">
                    <a:pos x="T8" y="T9"/>
                  </a:cxn>
                </a:cxnLst>
                <a:rect l="0" t="0" r="r" b="b"/>
                <a:pathLst>
                  <a:path w="125" h="66">
                    <a:moveTo>
                      <a:pt x="119" y="66"/>
                    </a:moveTo>
                    <a:lnTo>
                      <a:pt x="0" y="16"/>
                    </a:lnTo>
                    <a:lnTo>
                      <a:pt x="7" y="0"/>
                    </a:lnTo>
                    <a:lnTo>
                      <a:pt x="125" y="49"/>
                    </a:lnTo>
                    <a:lnTo>
                      <a:pt x="11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102" name="Freeform 92">
                <a:extLst>
                  <a:ext uri="{FF2B5EF4-FFF2-40B4-BE49-F238E27FC236}">
                    <a16:creationId xmlns:a16="http://schemas.microsoft.com/office/drawing/2014/main" id="{8014BB44-379A-42EA-9960-3D0A69A645BB}"/>
                  </a:ext>
                </a:extLst>
              </p:cNvPr>
              <p:cNvSpPr>
                <a:spLocks/>
              </p:cNvSpPr>
              <p:nvPr/>
            </p:nvSpPr>
            <p:spPr bwMode="auto">
              <a:xfrm>
                <a:off x="2891" y="2142"/>
                <a:ext cx="74" cy="44"/>
              </a:xfrm>
              <a:custGeom>
                <a:avLst/>
                <a:gdLst>
                  <a:gd name="T0" fmla="*/ 66 w 74"/>
                  <a:gd name="T1" fmla="*/ 44 h 44"/>
                  <a:gd name="T2" fmla="*/ 0 w 74"/>
                  <a:gd name="T3" fmla="*/ 17 h 44"/>
                  <a:gd name="T4" fmla="*/ 8 w 74"/>
                  <a:gd name="T5" fmla="*/ 0 h 44"/>
                  <a:gd name="T6" fmla="*/ 74 w 74"/>
                  <a:gd name="T7" fmla="*/ 27 h 44"/>
                  <a:gd name="T8" fmla="*/ 66 w 74"/>
                  <a:gd name="T9" fmla="*/ 44 h 44"/>
                </a:gdLst>
                <a:ahLst/>
                <a:cxnLst>
                  <a:cxn ang="0">
                    <a:pos x="T0" y="T1"/>
                  </a:cxn>
                  <a:cxn ang="0">
                    <a:pos x="T2" y="T3"/>
                  </a:cxn>
                  <a:cxn ang="0">
                    <a:pos x="T4" y="T5"/>
                  </a:cxn>
                  <a:cxn ang="0">
                    <a:pos x="T6" y="T7"/>
                  </a:cxn>
                  <a:cxn ang="0">
                    <a:pos x="T8" y="T9"/>
                  </a:cxn>
                </a:cxnLst>
                <a:rect l="0" t="0" r="r" b="b"/>
                <a:pathLst>
                  <a:path w="74" h="44">
                    <a:moveTo>
                      <a:pt x="66" y="44"/>
                    </a:moveTo>
                    <a:lnTo>
                      <a:pt x="0" y="17"/>
                    </a:lnTo>
                    <a:lnTo>
                      <a:pt x="8" y="0"/>
                    </a:lnTo>
                    <a:lnTo>
                      <a:pt x="74" y="27"/>
                    </a:lnTo>
                    <a:lnTo>
                      <a:pt x="6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103" name="Rectangle 93">
                <a:extLst>
                  <a:ext uri="{FF2B5EF4-FFF2-40B4-BE49-F238E27FC236}">
                    <a16:creationId xmlns:a16="http://schemas.microsoft.com/office/drawing/2014/main" id="{BEB4EBEA-E941-4273-A1B3-7A1038E8B49F}"/>
                  </a:ext>
                </a:extLst>
              </p:cNvPr>
              <p:cNvSpPr>
                <a:spLocks noChangeArrowheads="1"/>
              </p:cNvSpPr>
              <p:nvPr/>
            </p:nvSpPr>
            <p:spPr bwMode="auto">
              <a:xfrm>
                <a:off x="2822" y="2186"/>
                <a:ext cx="19"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104" name="Freeform 94">
                <a:extLst>
                  <a:ext uri="{FF2B5EF4-FFF2-40B4-BE49-F238E27FC236}">
                    <a16:creationId xmlns:a16="http://schemas.microsoft.com/office/drawing/2014/main" id="{4F0EFE7D-7E03-4102-949F-A8B56FFEE3DA}"/>
                  </a:ext>
                </a:extLst>
              </p:cNvPr>
              <p:cNvSpPr>
                <a:spLocks noEditPoints="1"/>
              </p:cNvSpPr>
              <p:nvPr/>
            </p:nvSpPr>
            <p:spPr bwMode="auto">
              <a:xfrm>
                <a:off x="2951" y="2150"/>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grpSp>
      </p:grpSp>
    </p:spTree>
    <p:extLst>
      <p:ext uri="{BB962C8B-B14F-4D97-AF65-F5344CB8AC3E}">
        <p14:creationId xmlns:p14="http://schemas.microsoft.com/office/powerpoint/2010/main" val="151197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Isosceles Triangle 36">
            <a:extLst>
              <a:ext uri="{FF2B5EF4-FFF2-40B4-BE49-F238E27FC236}">
                <a16:creationId xmlns:a16="http://schemas.microsoft.com/office/drawing/2014/main" id="{A8C34F09-9647-463C-84AB-F293C0B68A3D}"/>
              </a:ext>
            </a:extLst>
          </p:cNvPr>
          <p:cNvSpPr/>
          <p:nvPr/>
        </p:nvSpPr>
        <p:spPr>
          <a:xfrm rot="3118159">
            <a:off x="8220276" y="2671700"/>
            <a:ext cx="666750" cy="400050"/>
          </a:xfrm>
          <a:prstGeom prst="triangle">
            <a:avLst>
              <a:gd name="adj" fmla="val 40540"/>
            </a:avLst>
          </a:prstGeom>
          <a:solidFill>
            <a:srgbClr val="A1E9E4"/>
          </a:solidFill>
          <a:ln>
            <a:solidFill>
              <a:srgbClr val="A1E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Isosceles Triangle 35">
            <a:extLst>
              <a:ext uri="{FF2B5EF4-FFF2-40B4-BE49-F238E27FC236}">
                <a16:creationId xmlns:a16="http://schemas.microsoft.com/office/drawing/2014/main" id="{08A0AB66-F7AF-40D9-9A1D-3BEFAA7FCA3D}"/>
              </a:ext>
            </a:extLst>
          </p:cNvPr>
          <p:cNvSpPr/>
          <p:nvPr/>
        </p:nvSpPr>
        <p:spPr>
          <a:xfrm rot="3118159">
            <a:off x="4220568" y="2621209"/>
            <a:ext cx="666750" cy="400050"/>
          </a:xfrm>
          <a:prstGeom prst="triangle">
            <a:avLst>
              <a:gd name="adj" fmla="val 40540"/>
            </a:avLst>
          </a:prstGeom>
          <a:solidFill>
            <a:srgbClr val="A1E9E4"/>
          </a:solidFill>
          <a:ln>
            <a:solidFill>
              <a:srgbClr val="A1E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Isosceles Triangle 34">
            <a:extLst>
              <a:ext uri="{FF2B5EF4-FFF2-40B4-BE49-F238E27FC236}">
                <a16:creationId xmlns:a16="http://schemas.microsoft.com/office/drawing/2014/main" id="{B34F4AFB-524F-4D7F-892A-3CDE1B45A6DB}"/>
              </a:ext>
            </a:extLst>
          </p:cNvPr>
          <p:cNvSpPr/>
          <p:nvPr/>
        </p:nvSpPr>
        <p:spPr>
          <a:xfrm rot="3118159">
            <a:off x="242037" y="2630733"/>
            <a:ext cx="666750" cy="400050"/>
          </a:xfrm>
          <a:prstGeom prst="triangle">
            <a:avLst>
              <a:gd name="adj" fmla="val 40540"/>
            </a:avLst>
          </a:prstGeom>
          <a:solidFill>
            <a:srgbClr val="A1E9E4"/>
          </a:solidFill>
          <a:ln>
            <a:solidFill>
              <a:srgbClr val="A1E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E93228CE-E767-4A73-8FA2-77EAFE965EA1}"/>
              </a:ext>
            </a:extLst>
          </p:cNvPr>
          <p:cNvSpPr>
            <a:spLocks noGrp="1"/>
          </p:cNvSpPr>
          <p:nvPr>
            <p:ph type="ctrTitle"/>
          </p:nvPr>
        </p:nvSpPr>
        <p:spPr/>
        <p:txBody>
          <a:bodyPr>
            <a:normAutofit fontScale="90000"/>
          </a:bodyPr>
          <a:lstStyle/>
          <a:p>
            <a:r>
              <a:rPr lang="nl-NL" dirty="0"/>
              <a:t>Tijdsinvestering voor de School</a:t>
            </a:r>
          </a:p>
        </p:txBody>
      </p:sp>
      <p:sp>
        <p:nvSpPr>
          <p:cNvPr id="26" name="Rectangle 25">
            <a:extLst>
              <a:ext uri="{FF2B5EF4-FFF2-40B4-BE49-F238E27FC236}">
                <a16:creationId xmlns:a16="http://schemas.microsoft.com/office/drawing/2014/main" id="{8BA28E39-C9F7-4228-9B7A-7110A2314AE9}"/>
              </a:ext>
            </a:extLst>
          </p:cNvPr>
          <p:cNvSpPr/>
          <p:nvPr/>
        </p:nvSpPr>
        <p:spPr>
          <a:xfrm>
            <a:off x="571501" y="2590800"/>
            <a:ext cx="3124200" cy="3733800"/>
          </a:xfrm>
          <a:prstGeom prst="rect">
            <a:avLst/>
          </a:prstGeom>
          <a:solidFill>
            <a:schemeClr val="bg1"/>
          </a:solidFill>
          <a:ln w="28575">
            <a:solidFill>
              <a:srgbClr val="00A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extLst>
              <a:ext uri="{FF2B5EF4-FFF2-40B4-BE49-F238E27FC236}">
                <a16:creationId xmlns:a16="http://schemas.microsoft.com/office/drawing/2014/main" id="{13469985-EA67-4FAE-81B2-6975E7937A21}"/>
              </a:ext>
            </a:extLst>
          </p:cNvPr>
          <p:cNvSpPr/>
          <p:nvPr/>
        </p:nvSpPr>
        <p:spPr>
          <a:xfrm>
            <a:off x="8496301" y="2590800"/>
            <a:ext cx="3124200" cy="3733800"/>
          </a:xfrm>
          <a:prstGeom prst="rect">
            <a:avLst/>
          </a:prstGeom>
          <a:solidFill>
            <a:schemeClr val="bg1"/>
          </a:solidFill>
          <a:ln w="28575">
            <a:solidFill>
              <a:srgbClr val="00A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extLst>
              <a:ext uri="{FF2B5EF4-FFF2-40B4-BE49-F238E27FC236}">
                <a16:creationId xmlns:a16="http://schemas.microsoft.com/office/drawing/2014/main" id="{23D626E5-1954-4791-8317-0AEE5A829933}"/>
              </a:ext>
            </a:extLst>
          </p:cNvPr>
          <p:cNvSpPr/>
          <p:nvPr/>
        </p:nvSpPr>
        <p:spPr>
          <a:xfrm>
            <a:off x="4533901" y="2590800"/>
            <a:ext cx="3124200" cy="3733800"/>
          </a:xfrm>
          <a:prstGeom prst="rect">
            <a:avLst/>
          </a:prstGeom>
          <a:solidFill>
            <a:schemeClr val="bg1"/>
          </a:solidFill>
          <a:ln w="28575">
            <a:solidFill>
              <a:srgbClr val="00A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Rounded Corners 31">
            <a:extLst>
              <a:ext uri="{FF2B5EF4-FFF2-40B4-BE49-F238E27FC236}">
                <a16:creationId xmlns:a16="http://schemas.microsoft.com/office/drawing/2014/main" id="{E8E4B5E7-3F86-43D2-97B0-21285E02DB2E}"/>
              </a:ext>
            </a:extLst>
          </p:cNvPr>
          <p:cNvSpPr/>
          <p:nvPr/>
        </p:nvSpPr>
        <p:spPr>
          <a:xfrm>
            <a:off x="180975" y="2066925"/>
            <a:ext cx="3609975" cy="685800"/>
          </a:xfrm>
          <a:prstGeom prst="roundRect">
            <a:avLst/>
          </a:prstGeom>
          <a:solidFill>
            <a:srgbClr val="00A39E"/>
          </a:solidFill>
          <a:ln>
            <a:solidFill>
              <a:srgbClr val="00A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Doel als coach</a:t>
            </a:r>
          </a:p>
        </p:txBody>
      </p:sp>
      <p:sp>
        <p:nvSpPr>
          <p:cNvPr id="33" name="Rectangle: Rounded Corners 32">
            <a:extLst>
              <a:ext uri="{FF2B5EF4-FFF2-40B4-BE49-F238E27FC236}">
                <a16:creationId xmlns:a16="http://schemas.microsoft.com/office/drawing/2014/main" id="{78224434-8A32-40D6-BD71-D2CB1FE2C3EC}"/>
              </a:ext>
            </a:extLst>
          </p:cNvPr>
          <p:cNvSpPr/>
          <p:nvPr/>
        </p:nvSpPr>
        <p:spPr>
          <a:xfrm>
            <a:off x="4181476" y="2066925"/>
            <a:ext cx="3609975" cy="685800"/>
          </a:xfrm>
          <a:prstGeom prst="roundRect">
            <a:avLst/>
          </a:prstGeom>
          <a:solidFill>
            <a:srgbClr val="00A39E"/>
          </a:solidFill>
          <a:ln>
            <a:solidFill>
              <a:srgbClr val="00A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Coachgroep</a:t>
            </a:r>
          </a:p>
        </p:txBody>
      </p:sp>
      <p:sp>
        <p:nvSpPr>
          <p:cNvPr id="34" name="Rectangle: Rounded Corners 33">
            <a:extLst>
              <a:ext uri="{FF2B5EF4-FFF2-40B4-BE49-F238E27FC236}">
                <a16:creationId xmlns:a16="http://schemas.microsoft.com/office/drawing/2014/main" id="{2BE2A654-93B4-4EF0-9594-32847FBD682A}"/>
              </a:ext>
            </a:extLst>
          </p:cNvPr>
          <p:cNvSpPr/>
          <p:nvPr/>
        </p:nvSpPr>
        <p:spPr>
          <a:xfrm>
            <a:off x="8143876" y="2066925"/>
            <a:ext cx="3609975" cy="685800"/>
          </a:xfrm>
          <a:prstGeom prst="roundRect">
            <a:avLst/>
          </a:prstGeom>
          <a:solidFill>
            <a:srgbClr val="00A39E"/>
          </a:solidFill>
          <a:ln>
            <a:solidFill>
              <a:srgbClr val="00A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Tijdsbesteding</a:t>
            </a:r>
          </a:p>
        </p:txBody>
      </p:sp>
      <p:pic>
        <p:nvPicPr>
          <p:cNvPr id="38" name="Graphic 37" descr="Group of women with solid fill">
            <a:extLst>
              <a:ext uri="{FF2B5EF4-FFF2-40B4-BE49-F238E27FC236}">
                <a16:creationId xmlns:a16="http://schemas.microsoft.com/office/drawing/2014/main" id="{F7003D92-90C9-4C6F-ACD0-99CFA39EDD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4166" y="3461504"/>
            <a:ext cx="914400" cy="914400"/>
          </a:xfrm>
          <a:prstGeom prst="rect">
            <a:avLst/>
          </a:prstGeom>
        </p:spPr>
      </p:pic>
      <p:sp>
        <p:nvSpPr>
          <p:cNvPr id="45" name="TextBox 44">
            <a:extLst>
              <a:ext uri="{FF2B5EF4-FFF2-40B4-BE49-F238E27FC236}">
                <a16:creationId xmlns:a16="http://schemas.microsoft.com/office/drawing/2014/main" id="{1C1A6844-1F31-4FE9-8E0E-3C2C09C25681}"/>
              </a:ext>
            </a:extLst>
          </p:cNvPr>
          <p:cNvSpPr txBox="1"/>
          <p:nvPr/>
        </p:nvSpPr>
        <p:spPr>
          <a:xfrm>
            <a:off x="631671" y="2945450"/>
            <a:ext cx="2832695" cy="2893100"/>
          </a:xfrm>
          <a:prstGeom prst="rect">
            <a:avLst/>
          </a:prstGeom>
          <a:noFill/>
        </p:spPr>
        <p:txBody>
          <a:bodyPr wrap="square" rtlCol="0">
            <a:spAutoFit/>
          </a:bodyPr>
          <a:lstStyle/>
          <a:p>
            <a:r>
              <a:rPr lang="nl-NL" sz="1400" b="1"/>
              <a:t>Doel</a:t>
            </a:r>
          </a:p>
          <a:p>
            <a:pPr marL="285750" indent="-285750">
              <a:buFont typeface="Arial" panose="020B0604020202020204" pitchFamily="34" charset="0"/>
              <a:buChar char="•"/>
            </a:pPr>
            <a:r>
              <a:rPr lang="nl-NL" sz="1400"/>
              <a:t>Ontdekken van de kwaliteiten van de leerling</a:t>
            </a:r>
          </a:p>
          <a:p>
            <a:pPr marL="285750" indent="-285750">
              <a:buFont typeface="Arial" panose="020B0604020202020204" pitchFamily="34" charset="0"/>
              <a:buChar char="•"/>
            </a:pPr>
            <a:r>
              <a:rPr lang="nl-NL" sz="1400"/>
              <a:t>Begeleiden bij het maken van een passende keuze voor een vervolgopleiding</a:t>
            </a:r>
          </a:p>
          <a:p>
            <a:pPr marL="285750" indent="-285750">
              <a:buFont typeface="Arial" panose="020B0604020202020204" pitchFamily="34" charset="0"/>
              <a:buChar char="•"/>
            </a:pPr>
            <a:endParaRPr lang="nl-NL" sz="1400"/>
          </a:p>
          <a:p>
            <a:r>
              <a:rPr lang="nl-NL" sz="1400" b="1"/>
              <a:t>Hoe</a:t>
            </a:r>
          </a:p>
          <a:p>
            <a:pPr marL="285750" indent="-285750">
              <a:buFont typeface="Arial" panose="020B0604020202020204" pitchFamily="34" charset="0"/>
              <a:buChar char="•"/>
            </a:pPr>
            <a:r>
              <a:rPr lang="nl-NL" sz="1400"/>
              <a:t>Jaarlijks 2 à 3 gesprekken voeren met een leerling door goed door te vragen en advies te geven waar de leerling mee aan de slag kan</a:t>
            </a:r>
          </a:p>
        </p:txBody>
      </p:sp>
      <p:sp>
        <p:nvSpPr>
          <p:cNvPr id="46" name="TextBox 45">
            <a:extLst>
              <a:ext uri="{FF2B5EF4-FFF2-40B4-BE49-F238E27FC236}">
                <a16:creationId xmlns:a16="http://schemas.microsoft.com/office/drawing/2014/main" id="{26D023B3-C5F1-434B-9140-9ED2302410F6}"/>
              </a:ext>
            </a:extLst>
          </p:cNvPr>
          <p:cNvSpPr txBox="1"/>
          <p:nvPr/>
        </p:nvSpPr>
        <p:spPr>
          <a:xfrm>
            <a:off x="4553943" y="3212917"/>
            <a:ext cx="3118445" cy="307777"/>
          </a:xfrm>
          <a:prstGeom prst="rect">
            <a:avLst/>
          </a:prstGeom>
          <a:noFill/>
        </p:spPr>
        <p:txBody>
          <a:bodyPr wrap="square" rtlCol="0">
            <a:spAutoFit/>
          </a:bodyPr>
          <a:lstStyle/>
          <a:p>
            <a:pPr algn="ctr"/>
            <a:r>
              <a:rPr lang="nl-NL" sz="1400"/>
              <a:t>Professionals uit het bedrijfsleven</a:t>
            </a:r>
          </a:p>
        </p:txBody>
      </p:sp>
      <p:sp>
        <p:nvSpPr>
          <p:cNvPr id="4" name="TextBox 3">
            <a:extLst>
              <a:ext uri="{FF2B5EF4-FFF2-40B4-BE49-F238E27FC236}">
                <a16:creationId xmlns:a16="http://schemas.microsoft.com/office/drawing/2014/main" id="{B08CC3C7-BE24-4508-8DBD-4E02DAD0DB9F}"/>
              </a:ext>
            </a:extLst>
          </p:cNvPr>
          <p:cNvSpPr txBox="1"/>
          <p:nvPr/>
        </p:nvSpPr>
        <p:spPr>
          <a:xfrm>
            <a:off x="8961122" y="3212917"/>
            <a:ext cx="2364214" cy="307777"/>
          </a:xfrm>
          <a:prstGeom prst="rect">
            <a:avLst/>
          </a:prstGeom>
          <a:noFill/>
        </p:spPr>
        <p:txBody>
          <a:bodyPr wrap="square" rtlCol="0">
            <a:spAutoFit/>
          </a:bodyPr>
          <a:lstStyle/>
          <a:p>
            <a:r>
              <a:rPr lang="nl-NL" sz="1400"/>
              <a:t>Gemiddelde tijdsbesteding</a:t>
            </a:r>
          </a:p>
        </p:txBody>
      </p:sp>
      <p:sp>
        <p:nvSpPr>
          <p:cNvPr id="6" name="TextBox 5">
            <a:extLst>
              <a:ext uri="{FF2B5EF4-FFF2-40B4-BE49-F238E27FC236}">
                <a16:creationId xmlns:a16="http://schemas.microsoft.com/office/drawing/2014/main" id="{294C478E-B836-4142-A71D-CFF681BDC2A6}"/>
              </a:ext>
            </a:extLst>
          </p:cNvPr>
          <p:cNvSpPr txBox="1"/>
          <p:nvPr/>
        </p:nvSpPr>
        <p:spPr>
          <a:xfrm>
            <a:off x="9717798" y="3461504"/>
            <a:ext cx="779646" cy="923330"/>
          </a:xfrm>
          <a:prstGeom prst="rect">
            <a:avLst/>
          </a:prstGeom>
          <a:noFill/>
        </p:spPr>
        <p:txBody>
          <a:bodyPr wrap="square" rtlCol="0">
            <a:spAutoFit/>
          </a:bodyPr>
          <a:lstStyle/>
          <a:p>
            <a:pPr algn="ctr"/>
            <a:r>
              <a:rPr lang="nl-NL" sz="5400"/>
              <a:t>2</a:t>
            </a:r>
          </a:p>
        </p:txBody>
      </p:sp>
      <p:sp>
        <p:nvSpPr>
          <p:cNvPr id="24" name="TextBox 23">
            <a:extLst>
              <a:ext uri="{FF2B5EF4-FFF2-40B4-BE49-F238E27FC236}">
                <a16:creationId xmlns:a16="http://schemas.microsoft.com/office/drawing/2014/main" id="{E17F044D-23E7-4790-947F-B2B08B4CB7AF}"/>
              </a:ext>
            </a:extLst>
          </p:cNvPr>
          <p:cNvSpPr txBox="1"/>
          <p:nvPr/>
        </p:nvSpPr>
        <p:spPr>
          <a:xfrm>
            <a:off x="9033165" y="4249588"/>
            <a:ext cx="2148912" cy="261610"/>
          </a:xfrm>
          <a:prstGeom prst="rect">
            <a:avLst/>
          </a:prstGeom>
          <a:noFill/>
        </p:spPr>
        <p:txBody>
          <a:bodyPr wrap="square" rtlCol="0">
            <a:spAutoFit/>
          </a:bodyPr>
          <a:lstStyle/>
          <a:p>
            <a:pPr algn="ctr"/>
            <a:r>
              <a:rPr lang="nl-NL" sz="1100"/>
              <a:t>Uur per maand per schooljaar</a:t>
            </a:r>
          </a:p>
        </p:txBody>
      </p:sp>
      <p:sp>
        <p:nvSpPr>
          <p:cNvPr id="19" name="Rectangle 18">
            <a:extLst>
              <a:ext uri="{FF2B5EF4-FFF2-40B4-BE49-F238E27FC236}">
                <a16:creationId xmlns:a16="http://schemas.microsoft.com/office/drawing/2014/main" id="{8BDECE8D-7419-4669-96D0-397C65181CDD}"/>
              </a:ext>
            </a:extLst>
          </p:cNvPr>
          <p:cNvSpPr/>
          <p:nvPr/>
        </p:nvSpPr>
        <p:spPr>
          <a:xfrm>
            <a:off x="8780980" y="0"/>
            <a:ext cx="3411020" cy="647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ysClr val="windowText" lastClr="000000"/>
                </a:solidFill>
              </a:rPr>
              <a:t>Iris: updaten voor de School</a:t>
            </a:r>
          </a:p>
        </p:txBody>
      </p:sp>
    </p:spTree>
    <p:extLst>
      <p:ext uri="{BB962C8B-B14F-4D97-AF65-F5344CB8AC3E}">
        <p14:creationId xmlns:p14="http://schemas.microsoft.com/office/powerpoint/2010/main" val="10483680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8878EAAB34C48A67DBD9B4C4C9FF1" ma:contentTypeVersion="5" ma:contentTypeDescription="Een nieuw document maken." ma:contentTypeScope="" ma:versionID="6e65f11157bbd430ede686f2c70e4757">
  <xsd:schema xmlns:xsd="http://www.w3.org/2001/XMLSchema" xmlns:xs="http://www.w3.org/2001/XMLSchema" xmlns:p="http://schemas.microsoft.com/office/2006/metadata/properties" xmlns:ns2="9115a0db-3d1a-42ed-9cab-1d3c3f339b82" xmlns:ns3="c76e6ca2-f5c5-498e-98ca-951bd2f8c83c" targetNamespace="http://schemas.microsoft.com/office/2006/metadata/properties" ma:root="true" ma:fieldsID="9790bb1280174fa170aa5c6b2bdbce4b" ns2:_="" ns3:_="">
    <xsd:import namespace="9115a0db-3d1a-42ed-9cab-1d3c3f339b82"/>
    <xsd:import namespace="c76e6ca2-f5c5-498e-98ca-951bd2f8c83c"/>
    <xsd:element name="properties">
      <xsd:complexType>
        <xsd:sequence>
          <xsd:element name="documentManagement">
            <xsd:complexType>
              <xsd:all>
                <xsd:element ref="ns2:TaxCatchAll" minOccurs="0"/>
                <xsd:element ref="ns2:n767b3649a654bce97e31a36bc3ad1a0" minOccurs="0"/>
                <xsd:element ref="ns2:pede4296f6224c8f8b3fdac8a6257f26" minOccurs="0"/>
                <xsd:element ref="ns2:jd609f9a068548b18010843df49f766e" minOccurs="0"/>
                <xsd:element ref="ns2:hfe2b28b542645899cc533aa4de6156a"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5a0db-3d1a-42ed-9cab-1d3c3f339b8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105278b-bf16-49fb-9009-79fcfde5153b}" ma:internalName="TaxCatchAll" ma:showField="CatchAllData" ma:web="9115a0db-3d1a-42ed-9cab-1d3c3f339b82">
      <xsd:complexType>
        <xsd:complexContent>
          <xsd:extension base="dms:MultiChoiceLookup">
            <xsd:sequence>
              <xsd:element name="Value" type="dms:Lookup" maxOccurs="unbounded" minOccurs="0" nillable="true"/>
            </xsd:sequence>
          </xsd:extension>
        </xsd:complexContent>
      </xsd:complexType>
    </xsd:element>
    <xsd:element name="n767b3649a654bce97e31a36bc3ad1a0" ma:index="10" ma:taxonomy="true" ma:internalName="n767b3649a654bce97e31a36bc3ad1a0" ma:taxonomyFieldName="Onderwerp_x0020__x002d__x0020_Standaard_x0020_documenten" ma:displayName="Onderwerp - Standaard documenten" ma:default="" ma:fieldId="{7767b364-9a65-4bce-97e3-1a36bc3ad1a0}" ma:sspId="73681652-e1ec-4c19-9835-b6085d87a124" ma:termSetId="b4b756f5-4292-45f0-a361-476953d42958" ma:anchorId="00000000-0000-0000-0000-000000000000" ma:open="false" ma:isKeyword="false">
      <xsd:complexType>
        <xsd:sequence>
          <xsd:element ref="pc:Terms" minOccurs="0" maxOccurs="1"/>
        </xsd:sequence>
      </xsd:complexType>
    </xsd:element>
    <xsd:element name="pede4296f6224c8f8b3fdac8a6257f26" ma:index="12" ma:taxonomy="true" ma:internalName="pede4296f6224c8f8b3fdac8a6257f26" ma:taxonomyFieldName="Vestiging" ma:displayName="Vestiging" ma:default="" ma:fieldId="{9ede4296-f622-4c8f-8b3f-dac8a6257f26}" ma:taxonomyMulti="true" ma:sspId="73681652-e1ec-4c19-9835-b6085d87a124" ma:termSetId="f446a668-6003-418a-a607-a1f832ba3e42" ma:anchorId="00000000-0000-0000-0000-000000000000" ma:open="false" ma:isKeyword="false">
      <xsd:complexType>
        <xsd:sequence>
          <xsd:element ref="pc:Terms" minOccurs="0" maxOccurs="1"/>
        </xsd:sequence>
      </xsd:complexType>
    </xsd:element>
    <xsd:element name="jd609f9a068548b18010843df49f766e" ma:index="14" ma:taxonomy="true" ma:internalName="jd609f9a068548b18010843df49f766e" ma:taxonomyFieldName="Kwaliteit_x0020__x002d__x0020_Standaarddocumenten" ma:displayName="Kwaliteit - Standaarddocumenten" ma:default="" ma:fieldId="{3d609f9a-0685-48b1-8010-843df49f766e}" ma:sspId="73681652-e1ec-4c19-9835-b6085d87a124" ma:termSetId="182eb5e4-ab75-4bf0-9729-043873a17ebc" ma:anchorId="00000000-0000-0000-0000-000000000000" ma:open="true" ma:isKeyword="false">
      <xsd:complexType>
        <xsd:sequence>
          <xsd:element ref="pc:Terms" minOccurs="0" maxOccurs="1"/>
        </xsd:sequence>
      </xsd:complexType>
    </xsd:element>
    <xsd:element name="hfe2b28b542645899cc533aa4de6156a" ma:index="16" ma:taxonomy="true" ma:internalName="hfe2b28b542645899cc533aa4de6156a" ma:taxonomyFieldName="Doelgroep" ma:displayName="Doelgroep" ma:default="" ma:fieldId="{1fe2b28b-5426-4589-9cc5-33aa4de6156a}" ma:sspId="73681652-e1ec-4c19-9835-b6085d87a124" ma:termSetId="22d96944-0502-4eed-8e71-50415f5a51a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6e6ca2-f5c5-498e-98ca-951bd2f8c83c"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767b3649a654bce97e31a36bc3ad1a0 xmlns="9115a0db-3d1a-42ed-9cab-1d3c3f339b82">
      <Terms xmlns="http://schemas.microsoft.com/office/infopath/2007/PartnerControls">
        <TermInfo xmlns="http://schemas.microsoft.com/office/infopath/2007/PartnerControls">
          <TermName xmlns="http://schemas.microsoft.com/office/infopath/2007/PartnerControls">Briefing</TermName>
          <TermId xmlns="http://schemas.microsoft.com/office/infopath/2007/PartnerControls">a110a0e4-c615-439c-8f3a-3cb3835c1b6b</TermId>
        </TermInfo>
      </Terms>
    </n767b3649a654bce97e31a36bc3ad1a0>
    <pede4296f6224c8f8b3fdac8a6257f26 xmlns="9115a0db-3d1a-42ed-9cab-1d3c3f339b82">
      <Terms xmlns="http://schemas.microsoft.com/office/infopath/2007/PartnerControls">
        <TermInfo xmlns="http://schemas.microsoft.com/office/infopath/2007/PartnerControls">
          <TermName xmlns="http://schemas.microsoft.com/office/infopath/2007/PartnerControls">Amsterdam</TermName>
          <TermId xmlns="http://schemas.microsoft.com/office/infopath/2007/PartnerControls">60cb5ea4-e297-44f4-9998-95d162c3051a</TermId>
        </TermInfo>
        <TermInfo xmlns="http://schemas.microsoft.com/office/infopath/2007/PartnerControls">
          <TermName xmlns="http://schemas.microsoft.com/office/infopath/2007/PartnerControls">Landelijk</TermName>
          <TermId xmlns="http://schemas.microsoft.com/office/infopath/2007/PartnerControls">8e67b87a-43af-4d5a-9c00-76c7a13eaeff</TermId>
        </TermInfo>
      </Terms>
    </pede4296f6224c8f8b3fdac8a6257f26>
    <jd609f9a068548b18010843df49f766e xmlns="9115a0db-3d1a-42ed-9cab-1d3c3f339b82">
      <Terms xmlns="http://schemas.microsoft.com/office/infopath/2007/PartnerControls">
        <TermInfo xmlns="http://schemas.microsoft.com/office/infopath/2007/PartnerControls">
          <TermName xmlns="http://schemas.microsoft.com/office/infopath/2007/PartnerControls">Digitaal</TermName>
          <TermId xmlns="http://schemas.microsoft.com/office/infopath/2007/PartnerControls">8462f3f2-60fb-4aaf-96a2-3eace8e01878</TermId>
        </TermInfo>
      </Terms>
    </jd609f9a068548b18010843df49f766e>
    <TaxCatchAll xmlns="9115a0db-3d1a-42ed-9cab-1d3c3f339b82">
      <Value>1141</Value>
      <Value>64</Value>
      <Value>45</Value>
      <Value>197</Value>
      <Value>49</Value>
    </TaxCatchAll>
    <hfe2b28b542645899cc533aa4de6156a xmlns="9115a0db-3d1a-42ed-9cab-1d3c3f339b82">
      <Terms xmlns="http://schemas.microsoft.com/office/infopath/2007/PartnerControls">
        <TermInfo xmlns="http://schemas.microsoft.com/office/infopath/2007/PartnerControls">
          <TermName xmlns="http://schemas.microsoft.com/office/infopath/2007/PartnerControls">School/docent</TermName>
          <TermId xmlns="http://schemas.microsoft.com/office/infopath/2007/PartnerControls">8500e89f-fbf4-4355-8d6e-1b09acebcc0e</TermId>
        </TermInfo>
      </Terms>
    </hfe2b28b542645899cc533aa4de6156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D9E44-D941-4A71-B340-A2776D60E1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5a0db-3d1a-42ed-9cab-1d3c3f339b82"/>
    <ds:schemaRef ds:uri="c76e6ca2-f5c5-498e-98ca-951bd2f8c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538D97-5894-4FDC-B3A1-21BAE27D5CBF}">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c76e6ca2-f5c5-498e-98ca-951bd2f8c83c"/>
    <ds:schemaRef ds:uri="9115a0db-3d1a-42ed-9cab-1d3c3f339b82"/>
  </ds:schemaRefs>
</ds:datastoreItem>
</file>

<file path=customXml/itemProps3.xml><?xml version="1.0" encoding="utf-8"?>
<ds:datastoreItem xmlns:ds="http://schemas.openxmlformats.org/officeDocument/2006/customXml" ds:itemID="{1CC0D910-9CE9-411F-9D53-519796064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TotalTime>
  <Words>2098</Words>
  <Application>Microsoft Office PowerPoint</Application>
  <PresentationFormat>Breedbeeld</PresentationFormat>
  <Paragraphs>458</Paragraphs>
  <Slides>14</Slides>
  <Notes>14</Notes>
  <HiddenSlides>1</HiddenSlides>
  <MMClips>1</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Kantoorthema</vt:lpstr>
      <vt:lpstr>Kick-off Weten Wat Je Wil</vt:lpstr>
      <vt:lpstr>Agenda</vt:lpstr>
      <vt:lpstr>Weten Wat Je Wil Ondersteuning op alle fronten</vt:lpstr>
      <vt:lpstr>Introductie film WWJW</vt:lpstr>
      <vt:lpstr>PowerPoint-presentatie</vt:lpstr>
      <vt:lpstr>Hoe ziet WWJW er in de praktijk uit?</vt:lpstr>
      <vt:lpstr>Volwaardig LOB programma</vt:lpstr>
      <vt:lpstr>Volwaardig LOB programma</vt:lpstr>
      <vt:lpstr>Tijdsinvestering voor de School</vt:lpstr>
      <vt:lpstr>Jaaroverzicht van activiteiten – Leerjaar 1</vt:lpstr>
      <vt:lpstr>Jaaroverzicht van activiteiten – Leerjaar 2</vt:lpstr>
      <vt:lpstr>Jaaroverzicht van activiteiten – Leerjaar 3</vt:lpstr>
      <vt:lpstr>Jaaroverzicht van activiteiten – Leerjaar 4</vt:lpstr>
      <vt:lpstr>Wat verwachten wij van de Coaches?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Weten Wat Je Wil</dc:title>
  <dc:creator>Jolijn van Leersum</dc:creator>
  <cp:lastModifiedBy>Jolijn van Leersum</cp:lastModifiedBy>
  <cp:revision>6</cp:revision>
  <dcterms:created xsi:type="dcterms:W3CDTF">2022-07-11T11:55:32Z</dcterms:created>
  <dcterms:modified xsi:type="dcterms:W3CDTF">2022-09-01T08:53:30Z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0x010100E4C8878EAAB34C48A67DBD9B4C4C9FF1</vt:lpwstr>
  </property>
  <property fmtid="{D5CDD505-2E9C-101B-9397-08002B2CF9AE}" pid="3" name="Doelgroep">
    <vt:lpwstr>64;#School/docent|8500e89f-fbf4-4355-8d6e-1b09acebcc0e</vt:lpwstr>
  </property>
  <property fmtid="{D5CDD505-2E9C-101B-9397-08002B2CF9AE}" pid="4" name="Kwaliteit_x0020__x002d__x0020_Standaarddocumenten">
    <vt:lpwstr/>
  </property>
  <property fmtid="{D5CDD505-2E9C-101B-9397-08002B2CF9AE}" pid="5" name="Vestiging">
    <vt:lpwstr>49;#Amsterdam|60cb5ea4-e297-44f4-9998-95d162c3051a;#45;#Landelijk|8e67b87a-43af-4d5a-9c00-76c7a13eaeff</vt:lpwstr>
  </property>
  <property fmtid="{D5CDD505-2E9C-101B-9397-08002B2CF9AE}" pid="6" name="Onderwerp - Standaard documenten">
    <vt:lpwstr>1141;#Briefing|a110a0e4-c615-439c-8f3a-3cb3835c1b6b</vt:lpwstr>
  </property>
  <property fmtid="{D5CDD505-2E9C-101B-9397-08002B2CF9AE}" pid="7" name="Kwaliteit - Standaarddocumenten">
    <vt:lpwstr>197;#Digitaal|8462f3f2-60fb-4aaf-96a2-3eace8e01878</vt:lpwstr>
  </property>
</Properties>
</file>